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3"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076D7F-1266-404D-AAC8-B85A4654A5A4}" type="datetimeFigureOut">
              <a:rPr lang="nl-NL" smtClean="0"/>
              <a:pPr/>
              <a:t>13-12-2014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0FB7B-F1D9-46AB-A53F-21C8A7E96DF6}"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491AD0BB-1BF1-4C35-A938-BF57FE598F14}" type="slidenum">
              <a:rPr lang="nl-NL"/>
              <a:pPr/>
              <a:t>1</a:t>
            </a:fld>
            <a:endParaRPr lang="nl-NL"/>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28A80ED-FC99-46FA-A9BF-B2D85BAEB7A0}" type="slidenum">
              <a:rPr lang="nl-NL"/>
              <a:pPr/>
              <a:t>2</a:t>
            </a:fld>
            <a:endParaRPr lang="nl-NL"/>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75EBBE0B-D802-4244-AABC-34A922BCF959}" type="slidenum">
              <a:rPr lang="nl-NL"/>
              <a:pPr/>
              <a:t>4</a:t>
            </a:fld>
            <a:endParaRPr lang="nl-NL"/>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8EC7EE5E-EC37-43D5-8009-EAB7AEFC5107}" type="slidenum">
              <a:rPr lang="nl-NL"/>
              <a:pPr/>
              <a:t>6</a:t>
            </a:fld>
            <a:endParaRPr lang="nl-NL"/>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F3B4D0CD-7B36-42B6-90B5-B31D06414769}" type="slidenum">
              <a:rPr lang="nl-NL"/>
              <a:pPr/>
              <a:t>7</a:t>
            </a:fld>
            <a:endParaRPr lang="nl-NL"/>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2DECDC29-6017-400C-A427-3E9AC9115377}" type="slidenum">
              <a:rPr lang="nl-NL"/>
              <a:pPr/>
              <a:t>8</a:t>
            </a:fld>
            <a:endParaRPr lang="nl-NL"/>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FC62D39-8F42-4096-9C29-F2B0B7BD69E9}" type="slidenum">
              <a:rPr lang="nl-NL"/>
              <a:pPr/>
              <a:t>9</a:t>
            </a:fld>
            <a:endParaRPr lang="nl-NL"/>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934E97AB-081C-4497-8467-C8B5368CB65A}" type="slidenum">
              <a:rPr lang="nl-NL"/>
              <a:pPr/>
              <a:t>11</a:t>
            </a:fld>
            <a:endParaRPr lang="nl-NL"/>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31FCF58-CFD1-4D6F-9EFF-3B378357B0D8}" type="slidenum">
              <a:rPr lang="nl-NL"/>
              <a:pPr/>
              <a:t>13</a:t>
            </a:fld>
            <a:endParaRPr lang="nl-NL"/>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2650E16-E56F-4BCA-8495-08E53DA520BF}" type="datetimeFigureOut">
              <a:rPr lang="nl-NL" smtClean="0"/>
              <a:pPr/>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D17441C-12A1-48CE-AE69-2E38B0F9D422}"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650E16-E56F-4BCA-8495-08E53DA520BF}" type="datetimeFigureOut">
              <a:rPr lang="nl-NL" smtClean="0"/>
              <a:pPr/>
              <a:t>13-12-2014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17441C-12A1-48CE-AE69-2E38B0F9D422}"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A2vus56Kh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chooltv.nl/no_cache/video/crid/20030611_mol0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feature=player_embedded&amp;v=Th1SVdrubsY"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youtube.com/watch?v=4pQVNHN86Oo"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images.google.nl/imgres?imgurl=http://home.hccnet.nl/r.cristofoli/00eirollen.jpg&amp;imgrefurl=http://home.hccnet.nl/r.cristofoli/gedragcbox.htm&amp;h=151&amp;w=195&amp;sz=14&amp;hl=nl&amp;start=24&amp;tbnid=-HTgNuYFHX3iOM:&amp;tbnh=81&amp;tbnw=104&amp;prev=/images?q=sleutelprikkels&amp;start=21&amp;gbv=2&amp;ndsp=21&amp;svnum=10&amp;hl=nl&amp;sa=N" TargetMode="External"/><Relationship Id="rId7"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images.google.nl/imgres?imgurl=http://www.actua-uitgeverij.nl/images/pauw.jpg&amp;imgrefurl=http://www.actua-uitgeverij.nl/producten/bioboek/supranormale%20prikkel.php&amp;h=336&amp;w=368&amp;sz=55&amp;hl=nl&amp;start=1&amp;tbnid=TRx-QJRlSprsoM:&amp;tbnh=111&amp;tbnw=122&amp;prev=/images?q=supranormale+prikkels&amp;gbv=2&amp;svnum=10&amp;hl=nl&amp;sa=G"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normAutofit fontScale="90000"/>
          </a:bodyPr>
          <a:lstStyle/>
          <a:p>
            <a:pPr eaLnBrk="1" hangingPunct="1">
              <a:defRPr/>
            </a:pPr>
            <a:r>
              <a:rPr lang="en-US" sz="3200" dirty="0" smtClean="0"/>
              <a:t>THEMA GEDRAG </a:t>
            </a:r>
            <a:br>
              <a:rPr lang="en-US" sz="3200" dirty="0" smtClean="0"/>
            </a:br>
            <a:r>
              <a:rPr lang="en-US" sz="3200" dirty="0" smtClean="0"/>
              <a:t>Par. 34.1 </a:t>
            </a:r>
            <a:r>
              <a:rPr lang="en-US" sz="3200" dirty="0" err="1" smtClean="0"/>
              <a:t>Ethologisch</a:t>
            </a:r>
            <a:r>
              <a:rPr lang="en-US" sz="3200" dirty="0" smtClean="0"/>
              <a:t> </a:t>
            </a:r>
            <a:r>
              <a:rPr lang="en-US" sz="3200" dirty="0" err="1" smtClean="0"/>
              <a:t>onderzoek</a:t>
            </a:r>
            <a:r>
              <a:rPr lang="en-US" sz="3200" dirty="0" smtClean="0"/>
              <a:t> = </a:t>
            </a:r>
            <a:r>
              <a:rPr lang="en-US" sz="3200" dirty="0" err="1" smtClean="0"/>
              <a:t>gedragsonderzoek</a:t>
            </a:r>
            <a:endParaRPr lang="nl-NL" sz="3200" dirty="0" smtClean="0"/>
          </a:p>
        </p:txBody>
      </p:sp>
      <p:sp>
        <p:nvSpPr>
          <p:cNvPr id="25603" name="Rectangle 3"/>
          <p:cNvSpPr>
            <a:spLocks noGrp="1" noChangeArrowheads="1"/>
          </p:cNvSpPr>
          <p:nvPr>
            <p:ph type="body" idx="1"/>
          </p:nvPr>
        </p:nvSpPr>
        <p:spPr/>
        <p:txBody>
          <a:bodyPr/>
          <a:lstStyle/>
          <a:p>
            <a:pPr eaLnBrk="1" hangingPunct="1">
              <a:lnSpc>
                <a:spcPct val="90000"/>
              </a:lnSpc>
              <a:defRPr/>
            </a:pPr>
            <a:r>
              <a:rPr lang="nl-NL" sz="2400" dirty="0" smtClean="0"/>
              <a:t>Studie van gedrag van dieren</a:t>
            </a:r>
          </a:p>
          <a:p>
            <a:pPr eaLnBrk="1" hangingPunct="1">
              <a:lnSpc>
                <a:spcPct val="90000"/>
              </a:lnSpc>
              <a:defRPr/>
            </a:pPr>
            <a:r>
              <a:rPr lang="nl-NL" sz="2400" dirty="0" smtClean="0"/>
              <a:t>Kennis van gedrag dieren kan je helpen te overleven </a:t>
            </a:r>
            <a:r>
              <a:rPr lang="nl-NL" sz="2400" dirty="0" err="1" smtClean="0"/>
              <a:t>bijv</a:t>
            </a:r>
            <a:r>
              <a:rPr lang="nl-NL" sz="2400" dirty="0" smtClean="0"/>
              <a:t> kennis over panter waardoor je weet waar hij zijn prooi verstopt</a:t>
            </a:r>
          </a:p>
          <a:p>
            <a:pPr eaLnBrk="1" hangingPunct="1">
              <a:lnSpc>
                <a:spcPct val="90000"/>
              </a:lnSpc>
              <a:defRPr/>
            </a:pPr>
            <a:r>
              <a:rPr lang="nl-NL" sz="2400" dirty="0" smtClean="0"/>
              <a:t>Kennis van trekgedrag: je weet dan waar de zwakke(re) dieren te vinden zijn = makkelijker prooi dan gezond dier</a:t>
            </a:r>
          </a:p>
          <a:p>
            <a:pPr eaLnBrk="1" hangingPunct="1">
              <a:lnSpc>
                <a:spcPct val="90000"/>
              </a:lnSpc>
              <a:defRPr/>
            </a:pPr>
            <a:r>
              <a:rPr lang="nl-NL" sz="2400" dirty="0" smtClean="0"/>
              <a:t>Gedrag binnen je eigen soort begrijpen</a:t>
            </a:r>
          </a:p>
          <a:p>
            <a:pPr eaLnBrk="1" hangingPunct="1">
              <a:lnSpc>
                <a:spcPct val="90000"/>
              </a:lnSpc>
              <a:defRPr/>
            </a:pPr>
            <a:r>
              <a:rPr lang="nl-NL" sz="2400" dirty="0" smtClean="0"/>
              <a:t>Je weet dan hoe je </a:t>
            </a:r>
            <a:r>
              <a:rPr lang="nl-NL" sz="2400" dirty="0" err="1" smtClean="0"/>
              <a:t>je</a:t>
            </a:r>
            <a:r>
              <a:rPr lang="nl-NL" sz="2400" dirty="0" smtClean="0"/>
              <a:t> dient te gedragen en handhaven binnen een groep</a:t>
            </a:r>
          </a:p>
          <a:p>
            <a:pPr eaLnBrk="1" hangingPunct="1">
              <a:lnSpc>
                <a:spcPct val="90000"/>
              </a:lnSpc>
              <a:defRPr/>
            </a:pPr>
            <a:r>
              <a:rPr lang="nl-NL" sz="2400" dirty="0" smtClean="0"/>
              <a:t>Ethologen: onderzoek naar gedrag</a:t>
            </a:r>
          </a:p>
          <a:p>
            <a:pPr eaLnBrk="1" hangingPunct="1">
              <a:lnSpc>
                <a:spcPct val="90000"/>
              </a:lnSpc>
              <a:defRPr/>
            </a:pPr>
            <a:r>
              <a:rPr lang="nl-NL" sz="2400" dirty="0" smtClean="0"/>
              <a:t>Onderzoek zebra’s Beekse Bergen door je eigen docent biologie</a:t>
            </a:r>
          </a:p>
          <a:p>
            <a:pPr eaLnBrk="1" hangingPunct="1">
              <a:lnSpc>
                <a:spcPct val="90000"/>
              </a:lnSpc>
              <a:defRPr/>
            </a:pPr>
            <a:endParaRPr lang="nl-NL"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lstStyle/>
          <a:p>
            <a:r>
              <a:rPr lang="en-US" sz="3200" dirty="0" smtClean="0"/>
              <a:t>Par. 34.2.3 </a:t>
            </a:r>
            <a:r>
              <a:rPr lang="en-US" sz="3200" dirty="0" err="1" smtClean="0"/>
              <a:t>Inwendige</a:t>
            </a:r>
            <a:r>
              <a:rPr lang="en-US" sz="3200" dirty="0" smtClean="0"/>
              <a:t> </a:t>
            </a:r>
            <a:r>
              <a:rPr lang="en-US" sz="3200" dirty="0" err="1" smtClean="0"/>
              <a:t>prikkels</a:t>
            </a:r>
            <a:endParaRPr lang="nl-NL" sz="3200" dirty="0"/>
          </a:p>
        </p:txBody>
      </p:sp>
      <p:sp>
        <p:nvSpPr>
          <p:cNvPr id="3" name="Tijdelijke aanduiding voor inhoud 2"/>
          <p:cNvSpPr>
            <a:spLocks noGrp="1"/>
          </p:cNvSpPr>
          <p:nvPr>
            <p:ph idx="1"/>
          </p:nvPr>
        </p:nvSpPr>
        <p:spPr>
          <a:xfrm>
            <a:off x="457200" y="1124744"/>
            <a:ext cx="8229600" cy="5472608"/>
          </a:xfrm>
        </p:spPr>
        <p:txBody>
          <a:bodyPr/>
          <a:lstStyle/>
          <a:p>
            <a:r>
              <a:rPr lang="en-US" sz="2000" dirty="0" err="1" smtClean="0"/>
              <a:t>Dat</a:t>
            </a:r>
            <a:r>
              <a:rPr lang="en-US" sz="2000" dirty="0" smtClean="0"/>
              <a:t> </a:t>
            </a:r>
            <a:r>
              <a:rPr lang="en-US" sz="2000" dirty="0" err="1" smtClean="0"/>
              <a:t>zijn</a:t>
            </a:r>
            <a:r>
              <a:rPr lang="en-US" sz="2000" dirty="0" smtClean="0"/>
              <a:t> </a:t>
            </a:r>
            <a:r>
              <a:rPr lang="en-US" sz="2000" dirty="0" err="1" smtClean="0"/>
              <a:t>bijv</a:t>
            </a:r>
            <a:r>
              <a:rPr lang="en-US" sz="2000" dirty="0" smtClean="0"/>
              <a:t>.  </a:t>
            </a:r>
            <a:r>
              <a:rPr lang="en-US" sz="2000" dirty="0" err="1" smtClean="0"/>
              <a:t>Hormonale</a:t>
            </a:r>
            <a:r>
              <a:rPr lang="en-US" sz="2000" dirty="0" smtClean="0"/>
              <a:t> </a:t>
            </a:r>
            <a:r>
              <a:rPr lang="en-US" sz="2000" dirty="0" err="1" smtClean="0"/>
              <a:t>prikkels</a:t>
            </a:r>
            <a:r>
              <a:rPr lang="en-US" sz="2000" dirty="0" smtClean="0"/>
              <a:t>, de </a:t>
            </a:r>
            <a:r>
              <a:rPr lang="en-US" sz="2000" dirty="0" err="1" smtClean="0"/>
              <a:t>bloedsuikerspiegel</a:t>
            </a:r>
            <a:r>
              <a:rPr lang="en-US" sz="2000" dirty="0" smtClean="0"/>
              <a:t>, </a:t>
            </a:r>
            <a:r>
              <a:rPr lang="en-US" sz="2000" dirty="0" err="1" smtClean="0"/>
              <a:t>hongergevoel</a:t>
            </a:r>
            <a:r>
              <a:rPr lang="en-US" sz="2000" dirty="0" smtClean="0"/>
              <a:t> etc.</a:t>
            </a:r>
          </a:p>
          <a:p>
            <a:r>
              <a:rPr lang="nl-NL" sz="2000" dirty="0" smtClean="0"/>
              <a:t>Een sleutelprikkel lokt daarom lang niet altijd een bepaalde reactie uit. </a:t>
            </a:r>
          </a:p>
          <a:p>
            <a:pPr>
              <a:buNone/>
            </a:pPr>
            <a:r>
              <a:rPr lang="nl-NL" sz="2000" dirty="0" smtClean="0"/>
              <a:t>	Een kat die net een bakje voer heeft leeggegeten, zal niet op een voorbij komende prooi gaan jagen. Het dier heeft geen honger, er is dan ook geen inwendige prikkel om achter de prooi aan te gaan. </a:t>
            </a:r>
            <a:br>
              <a:rPr lang="nl-NL" sz="2000" dirty="0" smtClean="0"/>
            </a:br>
            <a:r>
              <a:rPr lang="nl-NL" sz="2000" dirty="0" smtClean="0"/>
              <a:t>Ethologen hebben het over </a:t>
            </a:r>
            <a:r>
              <a:rPr lang="nl-NL" sz="2400" b="1" dirty="0" smtClean="0"/>
              <a:t>motivatie of drang</a:t>
            </a:r>
            <a:r>
              <a:rPr lang="nl-NL" sz="2000" dirty="0" smtClean="0"/>
              <a:t>. </a:t>
            </a:r>
          </a:p>
          <a:p>
            <a:pPr>
              <a:buNone/>
            </a:pPr>
            <a:r>
              <a:rPr lang="nl-NL" sz="2000" dirty="0" smtClean="0"/>
              <a:t>	Dat is de bereidheid van een dier om tot bepaald gedrag over te gaan.</a:t>
            </a:r>
            <a:endParaRPr lang="en-US" sz="2000" dirty="0" smtClean="0"/>
          </a:p>
          <a:p>
            <a:r>
              <a:rPr lang="nl-NL" sz="2000" dirty="0" smtClean="0"/>
              <a:t>De motivatie voor het beginnen van de balts is voor een </a:t>
            </a:r>
            <a:r>
              <a:rPr lang="nl-NL" sz="2400" b="1" dirty="0" smtClean="0"/>
              <a:t>stekelbaarsmannetje</a:t>
            </a:r>
            <a:r>
              <a:rPr lang="nl-NL" sz="2000" dirty="0" smtClean="0"/>
              <a:t> in de voortplantingstijd groter dan op een ander tijdstip. </a:t>
            </a:r>
          </a:p>
          <a:p>
            <a:r>
              <a:rPr lang="nl-NL" sz="2000" dirty="0" smtClean="0"/>
              <a:t>In het lichaam zorgen hormonen ervoor dat het extra gevoelig is voor prikkels van vrouwtjes met eitjes en ook voor prikkels van andere mannetjes die het territorium zouden kunnen binnendringen</a:t>
            </a:r>
            <a:endParaRPr lang="en-US" sz="2000" dirty="0" smtClean="0"/>
          </a:p>
          <a:p>
            <a:endParaRPr lang="nl-NL" sz="2000" dirty="0" smtClean="0"/>
          </a:p>
          <a:p>
            <a:pPr>
              <a:buNone/>
            </a:pPr>
            <a:r>
              <a:rPr lang="nl-NL" sz="2000" dirty="0" smtClean="0"/>
              <a:t>	Zie dia hierna: baltsgedrag stekelbaarsmannetje</a:t>
            </a:r>
            <a:endParaRPr lang="nl-NL"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457200" y="476672"/>
            <a:ext cx="8229600" cy="1152128"/>
          </a:xfrm>
        </p:spPr>
        <p:txBody>
          <a:bodyPr>
            <a:normAutofit fontScale="90000"/>
          </a:bodyPr>
          <a:lstStyle/>
          <a:p>
            <a:pPr eaLnBrk="1" hangingPunct="1">
              <a:defRPr/>
            </a:pPr>
            <a:r>
              <a:rPr lang="en-US" sz="3200" dirty="0" err="1" smtClean="0"/>
              <a:t>Balts</a:t>
            </a:r>
            <a:r>
              <a:rPr lang="en-US" sz="3200" dirty="0" smtClean="0"/>
              <a:t> van het </a:t>
            </a:r>
            <a:r>
              <a:rPr lang="en-US" sz="3200" dirty="0" err="1" smtClean="0"/>
              <a:t>stekelbaarsje</a:t>
            </a:r>
            <a:r>
              <a:rPr lang="en-US" sz="3200" dirty="0" smtClean="0"/>
              <a:t/>
            </a:r>
            <a:br>
              <a:rPr lang="en-US" sz="3200" dirty="0" smtClean="0"/>
            </a:br>
            <a:r>
              <a:rPr lang="en-US" sz="3200" dirty="0" smtClean="0">
                <a:hlinkClick r:id="rId3"/>
              </a:rPr>
              <a:t>https://www.youtube.com/watch?v=-A2vus56Khg</a:t>
            </a:r>
            <a:r>
              <a:rPr lang="en-US" sz="3200" dirty="0" smtClean="0"/>
              <a:t>  1 min. 12</a:t>
            </a:r>
            <a:br>
              <a:rPr lang="en-US" sz="3200" dirty="0" smtClean="0"/>
            </a:br>
            <a:endParaRPr lang="nl-NL" sz="3200" dirty="0" smtClean="0"/>
          </a:p>
        </p:txBody>
      </p:sp>
      <p:sp>
        <p:nvSpPr>
          <p:cNvPr id="26627" name="Rectangle 3"/>
          <p:cNvSpPr>
            <a:spLocks noGrp="1" noChangeArrowheads="1"/>
          </p:cNvSpPr>
          <p:nvPr>
            <p:ph type="body" idx="1"/>
          </p:nvPr>
        </p:nvSpPr>
        <p:spPr>
          <a:xfrm>
            <a:off x="457200" y="1628800"/>
            <a:ext cx="8229600" cy="4824536"/>
          </a:xfrm>
        </p:spPr>
        <p:txBody>
          <a:bodyPr/>
          <a:lstStyle/>
          <a:p>
            <a:pPr eaLnBrk="1" hangingPunct="1">
              <a:buNone/>
              <a:defRPr/>
            </a:pPr>
            <a:endParaRPr lang="nl-NL" dirty="0" smtClean="0"/>
          </a:p>
        </p:txBody>
      </p:sp>
      <p:pic>
        <p:nvPicPr>
          <p:cNvPr id="6" name="Afbeelding 5" descr="stekelbaars balts  zig zag.jpg"/>
          <p:cNvPicPr>
            <a:picLocks noChangeAspect="1"/>
          </p:cNvPicPr>
          <p:nvPr/>
        </p:nvPicPr>
        <p:blipFill>
          <a:blip r:embed="rId4" cstate="print"/>
          <a:stretch>
            <a:fillRect/>
          </a:stretch>
        </p:blipFill>
        <p:spPr>
          <a:xfrm>
            <a:off x="539552" y="1628800"/>
            <a:ext cx="8110366" cy="504056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34.3  </a:t>
            </a:r>
            <a:r>
              <a:rPr lang="en-US" dirty="0" err="1" smtClean="0"/>
              <a:t>Functie</a:t>
            </a:r>
            <a:r>
              <a:rPr lang="en-US" dirty="0" smtClean="0"/>
              <a:t> van </a:t>
            </a:r>
            <a:r>
              <a:rPr lang="en-US" dirty="0" err="1" smtClean="0"/>
              <a:t>gedrag</a:t>
            </a:r>
            <a:endParaRPr lang="nl-NL" dirty="0"/>
          </a:p>
        </p:txBody>
      </p:sp>
      <p:sp>
        <p:nvSpPr>
          <p:cNvPr id="3" name="Tijdelijke aanduiding voor inhoud 2"/>
          <p:cNvSpPr>
            <a:spLocks noGrp="1"/>
          </p:cNvSpPr>
          <p:nvPr>
            <p:ph idx="1"/>
          </p:nvPr>
        </p:nvSpPr>
        <p:spPr/>
        <p:txBody>
          <a:bodyPr/>
          <a:lstStyle/>
          <a:p>
            <a:pPr marL="514350" indent="-514350">
              <a:buNone/>
            </a:pPr>
            <a:r>
              <a:rPr lang="en-US" dirty="0" smtClean="0"/>
              <a:t>1.	</a:t>
            </a:r>
            <a:r>
              <a:rPr lang="en-US" dirty="0" err="1" smtClean="0"/>
              <a:t>Territorium</a:t>
            </a:r>
            <a:r>
              <a:rPr lang="en-US" dirty="0" smtClean="0"/>
              <a:t>:  </a:t>
            </a:r>
            <a:r>
              <a:rPr lang="en-US" dirty="0" err="1" smtClean="0"/>
              <a:t>leefgebiied</a:t>
            </a:r>
            <a:r>
              <a:rPr lang="en-US" dirty="0" smtClean="0"/>
              <a:t> </a:t>
            </a:r>
            <a:r>
              <a:rPr lang="en-US" dirty="0" err="1" smtClean="0"/>
              <a:t>voor</a:t>
            </a:r>
            <a:r>
              <a:rPr lang="en-US" dirty="0" smtClean="0"/>
              <a:t> </a:t>
            </a:r>
            <a:r>
              <a:rPr lang="en-US" dirty="0" err="1" smtClean="0"/>
              <a:t>hun</a:t>
            </a:r>
            <a:r>
              <a:rPr lang="en-US" dirty="0" smtClean="0"/>
              <a:t> </a:t>
            </a:r>
            <a:r>
              <a:rPr lang="en-US" dirty="0" err="1" smtClean="0"/>
              <a:t>voedsel</a:t>
            </a:r>
            <a:endParaRPr lang="en-US" dirty="0" smtClean="0"/>
          </a:p>
          <a:p>
            <a:pPr marL="514350" indent="-514350">
              <a:buNone/>
            </a:pPr>
            <a:endParaRPr lang="en-US" dirty="0" smtClean="0"/>
          </a:p>
          <a:p>
            <a:pPr marL="514350" indent="-514350">
              <a:buNone/>
            </a:pPr>
            <a:r>
              <a:rPr lang="en-US" dirty="0" smtClean="0"/>
              <a:t>2.	</a:t>
            </a:r>
            <a:r>
              <a:rPr lang="en-US" dirty="0" err="1" smtClean="0"/>
              <a:t>Overleven</a:t>
            </a:r>
            <a:r>
              <a:rPr lang="en-US" dirty="0" smtClean="0"/>
              <a:t> </a:t>
            </a:r>
            <a:r>
              <a:rPr lang="en-US" dirty="0" err="1" smtClean="0"/>
              <a:t>binnen</a:t>
            </a:r>
            <a:r>
              <a:rPr lang="en-US" dirty="0" smtClean="0"/>
              <a:t> </a:t>
            </a:r>
            <a:r>
              <a:rPr lang="en-US" dirty="0" err="1" smtClean="0"/>
              <a:t>soortgenoten</a:t>
            </a:r>
            <a:r>
              <a:rPr lang="en-US" dirty="0" smtClean="0"/>
              <a:t> en </a:t>
            </a:r>
            <a:r>
              <a:rPr lang="en-US" dirty="0" err="1" smtClean="0"/>
              <a:t>tussen</a:t>
            </a:r>
            <a:r>
              <a:rPr lang="en-US" dirty="0" smtClean="0"/>
              <a:t> </a:t>
            </a:r>
            <a:r>
              <a:rPr lang="en-US" dirty="0" err="1" smtClean="0"/>
              <a:t>andere</a:t>
            </a:r>
            <a:r>
              <a:rPr lang="en-US" dirty="0" smtClean="0"/>
              <a:t> </a:t>
            </a:r>
            <a:r>
              <a:rPr lang="en-US" dirty="0" err="1" smtClean="0"/>
              <a:t>soorten</a:t>
            </a:r>
            <a:endParaRPr lang="en-US" dirty="0" smtClean="0"/>
          </a:p>
          <a:p>
            <a:pPr marL="514350" indent="-514350">
              <a:buNone/>
            </a:pPr>
            <a:endParaRPr lang="en-US" dirty="0" smtClean="0"/>
          </a:p>
          <a:p>
            <a:pPr marL="514350" indent="-514350">
              <a:buNone/>
            </a:pPr>
            <a:r>
              <a:rPr lang="en-US" dirty="0" smtClean="0"/>
              <a:t>3.	</a:t>
            </a:r>
            <a:r>
              <a:rPr lang="en-US" dirty="0" err="1" smtClean="0"/>
              <a:t>Voortplanting</a:t>
            </a:r>
            <a:r>
              <a:rPr lang="en-US" dirty="0" smtClean="0"/>
              <a:t>: </a:t>
            </a:r>
            <a:r>
              <a:rPr lang="en-US" dirty="0" err="1" smtClean="0"/>
              <a:t>overleven</a:t>
            </a:r>
            <a:r>
              <a:rPr lang="en-US" dirty="0" smtClean="0"/>
              <a:t> van de </a:t>
            </a:r>
            <a:r>
              <a:rPr lang="en-US" dirty="0" err="1" smtClean="0"/>
              <a:t>soort</a:t>
            </a:r>
            <a:endParaRPr lang="en-US" dirty="0" smtClean="0"/>
          </a:p>
          <a:p>
            <a:pPr marL="514350" indent="-514350">
              <a:buAutoNum type="arabicPeriod"/>
            </a:pPr>
            <a:endParaRPr lang="en-US" dirty="0" smtClean="0"/>
          </a:p>
          <a:p>
            <a:pPr marL="514350" indent="-514350">
              <a:buAutoNum type="arabicPeriod"/>
            </a:pPr>
            <a:endParaRPr lang="nl-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457200" y="274638"/>
            <a:ext cx="8229600" cy="706090"/>
          </a:xfrm>
        </p:spPr>
        <p:txBody>
          <a:bodyPr/>
          <a:lstStyle/>
          <a:p>
            <a:pPr eaLnBrk="1" hangingPunct="1">
              <a:defRPr/>
            </a:pPr>
            <a:r>
              <a:rPr lang="en-US" sz="3200" dirty="0" smtClean="0"/>
              <a:t>Hoe </a:t>
            </a:r>
            <a:r>
              <a:rPr lang="en-US" sz="3200" dirty="0" err="1" smtClean="0"/>
              <a:t>wordt</a:t>
            </a:r>
            <a:r>
              <a:rPr lang="en-US" sz="3200" dirty="0" smtClean="0"/>
              <a:t> </a:t>
            </a:r>
            <a:r>
              <a:rPr lang="en-US" sz="3200" dirty="0" err="1" smtClean="0"/>
              <a:t>gedrag</a:t>
            </a:r>
            <a:r>
              <a:rPr lang="en-US" sz="3200" dirty="0" smtClean="0"/>
              <a:t> </a:t>
            </a:r>
            <a:r>
              <a:rPr lang="en-US" sz="3200" dirty="0" err="1" smtClean="0"/>
              <a:t>bepaald</a:t>
            </a:r>
            <a:r>
              <a:rPr lang="en-US" sz="3200" dirty="0" smtClean="0"/>
              <a:t>?</a:t>
            </a:r>
            <a:endParaRPr lang="nl-NL" sz="3200" dirty="0" smtClean="0"/>
          </a:p>
        </p:txBody>
      </p:sp>
      <p:sp>
        <p:nvSpPr>
          <p:cNvPr id="21507" name="Rectangle 3"/>
          <p:cNvSpPr>
            <a:spLocks noGrp="1" noChangeArrowheads="1"/>
          </p:cNvSpPr>
          <p:nvPr>
            <p:ph type="body" idx="1"/>
          </p:nvPr>
        </p:nvSpPr>
        <p:spPr>
          <a:xfrm>
            <a:off x="457200" y="980728"/>
            <a:ext cx="8229600" cy="5145435"/>
          </a:xfrm>
        </p:spPr>
        <p:txBody>
          <a:bodyPr>
            <a:normAutofit lnSpcReduction="10000"/>
          </a:bodyPr>
          <a:lstStyle/>
          <a:p>
            <a:pPr eaLnBrk="1" hangingPunct="1">
              <a:lnSpc>
                <a:spcPct val="80000"/>
              </a:lnSpc>
              <a:defRPr/>
            </a:pPr>
            <a:r>
              <a:rPr lang="en-US" sz="2400" dirty="0" err="1" smtClean="0"/>
              <a:t>Erfelijke</a:t>
            </a:r>
            <a:r>
              <a:rPr lang="en-US" sz="2400" dirty="0" smtClean="0"/>
              <a:t> </a:t>
            </a:r>
            <a:r>
              <a:rPr lang="en-US" sz="2400" dirty="0" err="1" smtClean="0"/>
              <a:t>factoren</a:t>
            </a:r>
            <a:endParaRPr lang="en-US" sz="2400" dirty="0" smtClean="0"/>
          </a:p>
          <a:p>
            <a:pPr eaLnBrk="1" hangingPunct="1">
              <a:lnSpc>
                <a:spcPct val="80000"/>
              </a:lnSpc>
              <a:defRPr/>
            </a:pPr>
            <a:r>
              <a:rPr lang="en-US" sz="2400" dirty="0" err="1" smtClean="0"/>
              <a:t>Leerprocessen</a:t>
            </a:r>
            <a:endParaRPr lang="en-US" sz="2400" dirty="0" smtClean="0"/>
          </a:p>
          <a:p>
            <a:pPr eaLnBrk="1" hangingPunct="1">
              <a:lnSpc>
                <a:spcPct val="80000"/>
              </a:lnSpc>
              <a:defRPr/>
            </a:pPr>
            <a:r>
              <a:rPr lang="en-US" sz="2400" dirty="0" err="1" smtClean="0"/>
              <a:t>Inprenting</a:t>
            </a:r>
            <a:r>
              <a:rPr lang="en-US" sz="2400" dirty="0" smtClean="0"/>
              <a:t> in </a:t>
            </a:r>
            <a:r>
              <a:rPr lang="en-US" sz="2400" dirty="0" err="1" smtClean="0"/>
              <a:t>gevoelige</a:t>
            </a:r>
            <a:r>
              <a:rPr lang="en-US" sz="2400" dirty="0" smtClean="0"/>
              <a:t> </a:t>
            </a:r>
            <a:r>
              <a:rPr lang="en-US" sz="2400" dirty="0" err="1" smtClean="0"/>
              <a:t>periode</a:t>
            </a:r>
            <a:endParaRPr lang="en-US" sz="2400" dirty="0" smtClean="0"/>
          </a:p>
          <a:p>
            <a:pPr eaLnBrk="1" hangingPunct="1">
              <a:lnSpc>
                <a:spcPct val="80000"/>
              </a:lnSpc>
              <a:defRPr/>
            </a:pPr>
            <a:r>
              <a:rPr lang="en-US" sz="2400" dirty="0" err="1" smtClean="0"/>
              <a:t>Gewenning</a:t>
            </a:r>
            <a:r>
              <a:rPr lang="en-US" sz="2400" dirty="0" smtClean="0"/>
              <a:t> = </a:t>
            </a:r>
            <a:r>
              <a:rPr lang="en-US" sz="2400" dirty="0" err="1" smtClean="0"/>
              <a:t>kans</a:t>
            </a:r>
            <a:r>
              <a:rPr lang="en-US" sz="2400" dirty="0" smtClean="0"/>
              <a:t> op </a:t>
            </a:r>
            <a:r>
              <a:rPr lang="en-US" sz="2400" dirty="0" err="1" smtClean="0"/>
              <a:t>reactie</a:t>
            </a:r>
            <a:r>
              <a:rPr lang="en-US" sz="2400" dirty="0" smtClean="0"/>
              <a:t> </a:t>
            </a:r>
            <a:r>
              <a:rPr lang="en-US" sz="2400" dirty="0" err="1" smtClean="0"/>
              <a:t>neemt</a:t>
            </a:r>
            <a:r>
              <a:rPr lang="en-US" sz="2400" dirty="0" smtClean="0"/>
              <a:t> </a:t>
            </a:r>
            <a:r>
              <a:rPr lang="en-US" sz="2400" dirty="0" err="1" smtClean="0"/>
              <a:t>af</a:t>
            </a:r>
            <a:endParaRPr lang="en-US" sz="2400" dirty="0" smtClean="0"/>
          </a:p>
          <a:p>
            <a:pPr eaLnBrk="1" hangingPunct="1">
              <a:lnSpc>
                <a:spcPct val="80000"/>
              </a:lnSpc>
              <a:defRPr/>
            </a:pPr>
            <a:r>
              <a:rPr lang="en-US" sz="2400" dirty="0" err="1" smtClean="0"/>
              <a:t>Conditionering</a:t>
            </a:r>
            <a:r>
              <a:rPr lang="en-US" sz="2400" dirty="0" smtClean="0"/>
              <a:t> (</a:t>
            </a:r>
            <a:r>
              <a:rPr lang="en-US" sz="2400" dirty="0" err="1" smtClean="0"/>
              <a:t>belonen</a:t>
            </a:r>
            <a:r>
              <a:rPr lang="en-US" sz="2400" dirty="0" smtClean="0"/>
              <a:t> en </a:t>
            </a:r>
            <a:r>
              <a:rPr lang="en-US" sz="2400" dirty="0" err="1" smtClean="0"/>
              <a:t>straffen</a:t>
            </a:r>
            <a:r>
              <a:rPr lang="en-US" sz="2400" dirty="0" smtClean="0"/>
              <a:t>)</a:t>
            </a:r>
          </a:p>
          <a:p>
            <a:pPr eaLnBrk="1" hangingPunct="1">
              <a:lnSpc>
                <a:spcPct val="80000"/>
              </a:lnSpc>
              <a:defRPr/>
            </a:pPr>
            <a:r>
              <a:rPr lang="en-US" sz="2400" dirty="0" err="1" smtClean="0"/>
              <a:t>Natuurlijke</a:t>
            </a:r>
            <a:r>
              <a:rPr lang="en-US" sz="2400" dirty="0" smtClean="0"/>
              <a:t> </a:t>
            </a:r>
            <a:r>
              <a:rPr lang="en-US" sz="2400" dirty="0" err="1" smtClean="0"/>
              <a:t>omstandigheden</a:t>
            </a:r>
            <a:r>
              <a:rPr lang="en-US" sz="2400" dirty="0" smtClean="0"/>
              <a:t>: </a:t>
            </a:r>
            <a:r>
              <a:rPr lang="en-US" sz="2400" dirty="0" err="1" smtClean="0"/>
              <a:t>proefondervindelijk</a:t>
            </a:r>
            <a:r>
              <a:rPr lang="en-US" sz="2400" dirty="0" smtClean="0"/>
              <a:t> </a:t>
            </a:r>
          </a:p>
          <a:p>
            <a:pPr eaLnBrk="1" hangingPunct="1">
              <a:lnSpc>
                <a:spcPct val="80000"/>
              </a:lnSpc>
              <a:buNone/>
              <a:defRPr/>
            </a:pPr>
            <a:r>
              <a:rPr lang="en-US" sz="2400" dirty="0" smtClean="0"/>
              <a:t>	(= trial and error)</a:t>
            </a:r>
          </a:p>
          <a:p>
            <a:pPr eaLnBrk="1" hangingPunct="1">
              <a:lnSpc>
                <a:spcPct val="80000"/>
              </a:lnSpc>
              <a:defRPr/>
            </a:pPr>
            <a:r>
              <a:rPr lang="en-US" sz="2400" dirty="0" err="1" smtClean="0"/>
              <a:t>Geconditioneerde</a:t>
            </a:r>
            <a:r>
              <a:rPr lang="en-US" sz="2400" dirty="0" smtClean="0"/>
              <a:t> reflex (Pavlov)</a:t>
            </a:r>
          </a:p>
          <a:p>
            <a:pPr eaLnBrk="1" hangingPunct="1">
              <a:lnSpc>
                <a:spcPct val="80000"/>
              </a:lnSpc>
              <a:defRPr/>
            </a:pPr>
            <a:r>
              <a:rPr lang="en-US" sz="2400" dirty="0" smtClean="0"/>
              <a:t>Skinner-box</a:t>
            </a:r>
          </a:p>
          <a:p>
            <a:pPr eaLnBrk="1" hangingPunct="1">
              <a:lnSpc>
                <a:spcPct val="80000"/>
              </a:lnSpc>
              <a:defRPr/>
            </a:pPr>
            <a:r>
              <a:rPr lang="en-US" sz="2400" dirty="0" err="1" smtClean="0"/>
              <a:t>Imitatie</a:t>
            </a:r>
            <a:endParaRPr lang="en-US" sz="2400" dirty="0" smtClean="0"/>
          </a:p>
          <a:p>
            <a:pPr eaLnBrk="1" hangingPunct="1">
              <a:lnSpc>
                <a:spcPct val="80000"/>
              </a:lnSpc>
              <a:defRPr/>
            </a:pPr>
            <a:r>
              <a:rPr lang="en-US" sz="2400" dirty="0" err="1" smtClean="0"/>
              <a:t>Inzicht</a:t>
            </a:r>
            <a:r>
              <a:rPr lang="en-US" sz="2400" dirty="0" smtClean="0"/>
              <a:t> (</a:t>
            </a:r>
            <a:r>
              <a:rPr lang="en-US" sz="2400" dirty="0" err="1" smtClean="0"/>
              <a:t>onbekende</a:t>
            </a:r>
            <a:r>
              <a:rPr lang="en-US" sz="2400" dirty="0" smtClean="0"/>
              <a:t> </a:t>
            </a:r>
            <a:r>
              <a:rPr lang="en-US" sz="2400" dirty="0" err="1" smtClean="0"/>
              <a:t>situatie</a:t>
            </a:r>
            <a:r>
              <a:rPr lang="en-US" sz="2400" dirty="0" smtClean="0"/>
              <a:t> en </a:t>
            </a:r>
            <a:r>
              <a:rPr lang="en-US" sz="2400" dirty="0" err="1" smtClean="0"/>
              <a:t>toch</a:t>
            </a:r>
            <a:r>
              <a:rPr lang="en-US" sz="2400" dirty="0" smtClean="0"/>
              <a:t> </a:t>
            </a:r>
            <a:r>
              <a:rPr lang="en-US" sz="2400" dirty="0" err="1" smtClean="0"/>
              <a:t>een</a:t>
            </a:r>
            <a:r>
              <a:rPr lang="en-US" sz="2400" dirty="0" smtClean="0"/>
              <a:t> </a:t>
            </a:r>
            <a:r>
              <a:rPr lang="en-US" sz="2400" dirty="0" err="1" smtClean="0"/>
              <a:t>oplossing</a:t>
            </a:r>
            <a:r>
              <a:rPr lang="en-US" sz="2400" dirty="0" smtClean="0"/>
              <a:t> </a:t>
            </a:r>
            <a:r>
              <a:rPr lang="en-US" sz="2400" dirty="0" err="1" smtClean="0"/>
              <a:t>vinden</a:t>
            </a:r>
            <a:r>
              <a:rPr lang="en-US" sz="2400" dirty="0" smtClean="0"/>
              <a:t>, </a:t>
            </a:r>
            <a:r>
              <a:rPr lang="en-US" sz="2400" dirty="0" err="1" smtClean="0"/>
              <a:t>kraaien</a:t>
            </a:r>
            <a:r>
              <a:rPr lang="en-US" sz="2400" dirty="0" smtClean="0"/>
              <a:t> </a:t>
            </a:r>
            <a:r>
              <a:rPr lang="en-US" sz="2400" dirty="0" err="1" smtClean="0"/>
              <a:t>verbuigen</a:t>
            </a:r>
            <a:r>
              <a:rPr lang="en-US" sz="2400" dirty="0" smtClean="0"/>
              <a:t> </a:t>
            </a:r>
            <a:r>
              <a:rPr lang="en-US" sz="2400" dirty="0" err="1" smtClean="0"/>
              <a:t>ijzerdraadje</a:t>
            </a:r>
            <a:r>
              <a:rPr lang="en-US" sz="2400" dirty="0" smtClean="0"/>
              <a:t> tot </a:t>
            </a:r>
            <a:r>
              <a:rPr lang="en-US" sz="2400" dirty="0" err="1" smtClean="0"/>
              <a:t>soort</a:t>
            </a:r>
            <a:r>
              <a:rPr lang="en-US" sz="2400" dirty="0" smtClean="0"/>
              <a:t> </a:t>
            </a:r>
            <a:r>
              <a:rPr lang="en-US" sz="2400" dirty="0" err="1" smtClean="0"/>
              <a:t>haak</a:t>
            </a:r>
            <a:r>
              <a:rPr lang="en-US" sz="2400" dirty="0" smtClean="0"/>
              <a:t> </a:t>
            </a:r>
            <a:r>
              <a:rPr lang="en-US" sz="2400" dirty="0" err="1" smtClean="0"/>
              <a:t>om</a:t>
            </a:r>
            <a:r>
              <a:rPr lang="en-US" sz="2400" dirty="0" smtClean="0"/>
              <a:t> </a:t>
            </a:r>
            <a:r>
              <a:rPr lang="en-US" sz="2400" dirty="0" err="1" smtClean="0"/>
              <a:t>voedsel</a:t>
            </a:r>
            <a:r>
              <a:rPr lang="en-US" sz="2400" dirty="0" smtClean="0"/>
              <a:t> </a:t>
            </a:r>
            <a:r>
              <a:rPr lang="en-US" sz="2400" dirty="0" err="1" smtClean="0"/>
              <a:t>uit</a:t>
            </a:r>
            <a:r>
              <a:rPr lang="en-US" sz="2400" dirty="0" smtClean="0"/>
              <a:t> </a:t>
            </a:r>
            <a:r>
              <a:rPr lang="en-US" sz="2400" dirty="0" err="1" smtClean="0"/>
              <a:t>cilinder</a:t>
            </a:r>
            <a:r>
              <a:rPr lang="en-US" sz="2400" dirty="0" smtClean="0"/>
              <a:t> </a:t>
            </a:r>
            <a:r>
              <a:rPr lang="en-US" sz="2400" dirty="0" err="1" smtClean="0"/>
              <a:t>te</a:t>
            </a:r>
            <a:r>
              <a:rPr lang="en-US" sz="2400" dirty="0" smtClean="0"/>
              <a:t> </a:t>
            </a:r>
            <a:r>
              <a:rPr lang="en-US" sz="2400" dirty="0" err="1" smtClean="0"/>
              <a:t>halen</a:t>
            </a:r>
            <a:r>
              <a:rPr lang="en-US" sz="2400" dirty="0" smtClean="0"/>
              <a:t>)</a:t>
            </a:r>
          </a:p>
          <a:p>
            <a:pPr eaLnBrk="1" hangingPunct="1">
              <a:lnSpc>
                <a:spcPct val="80000"/>
              </a:lnSpc>
              <a:defRPr/>
            </a:pPr>
            <a:r>
              <a:rPr lang="en-US" sz="2400" dirty="0" err="1" smtClean="0"/>
              <a:t>Chimpansees</a:t>
            </a:r>
            <a:r>
              <a:rPr lang="en-US" sz="2400" dirty="0" smtClean="0"/>
              <a:t> (</a:t>
            </a:r>
            <a:r>
              <a:rPr lang="en-US" sz="2400" dirty="0" err="1" smtClean="0"/>
              <a:t>gebruik</a:t>
            </a:r>
            <a:r>
              <a:rPr lang="en-US" sz="2400" dirty="0" smtClean="0"/>
              <a:t> </a:t>
            </a:r>
            <a:r>
              <a:rPr lang="en-US" sz="2400" dirty="0" err="1" smtClean="0"/>
              <a:t>hulpmiddelen</a:t>
            </a:r>
            <a:r>
              <a:rPr lang="en-US" sz="2400" dirty="0" smtClean="0"/>
              <a:t> </a:t>
            </a:r>
            <a:r>
              <a:rPr lang="en-US" sz="2400" dirty="0" err="1" smtClean="0"/>
              <a:t>om</a:t>
            </a:r>
            <a:r>
              <a:rPr lang="en-US" sz="2400" dirty="0" smtClean="0"/>
              <a:t> </a:t>
            </a:r>
            <a:r>
              <a:rPr lang="en-US" sz="2400" dirty="0" err="1" smtClean="0"/>
              <a:t>ietrs</a:t>
            </a:r>
            <a:r>
              <a:rPr lang="en-US" sz="2400" dirty="0" smtClean="0"/>
              <a:t> </a:t>
            </a:r>
            <a:r>
              <a:rPr lang="en-US" sz="2400" dirty="0" err="1" smtClean="0"/>
              <a:t>te</a:t>
            </a:r>
            <a:r>
              <a:rPr lang="en-US" sz="2400" dirty="0" smtClean="0"/>
              <a:t> </a:t>
            </a:r>
            <a:r>
              <a:rPr lang="en-US" sz="2400" dirty="0" err="1" smtClean="0"/>
              <a:t>bereiken</a:t>
            </a:r>
            <a:r>
              <a:rPr lang="en-US" sz="2400" dirty="0" smtClean="0"/>
              <a:t>)</a:t>
            </a:r>
          </a:p>
          <a:p>
            <a:pPr eaLnBrk="1" hangingPunct="1">
              <a:lnSpc>
                <a:spcPct val="80000"/>
              </a:lnSpc>
              <a:buNone/>
              <a:defRPr/>
            </a:pPr>
            <a:r>
              <a:rPr lang="en-US" sz="2400" dirty="0" err="1" smtClean="0"/>
              <a:t>Bovenstaande</a:t>
            </a:r>
            <a:r>
              <a:rPr lang="en-US" sz="2400" dirty="0" smtClean="0"/>
              <a:t> </a:t>
            </a:r>
            <a:r>
              <a:rPr lang="en-US" sz="2400" dirty="0" err="1" smtClean="0"/>
              <a:t>punten</a:t>
            </a:r>
            <a:r>
              <a:rPr lang="en-US" sz="2400" dirty="0" smtClean="0"/>
              <a:t> </a:t>
            </a:r>
            <a:r>
              <a:rPr lang="en-US" sz="2400" dirty="0" err="1" smtClean="0"/>
              <a:t>komen</a:t>
            </a:r>
            <a:r>
              <a:rPr lang="en-US" sz="2400" dirty="0" smtClean="0"/>
              <a:t> </a:t>
            </a:r>
            <a:r>
              <a:rPr lang="en-US" sz="2400" dirty="0" err="1" smtClean="0"/>
              <a:t>allemaal</a:t>
            </a:r>
            <a:r>
              <a:rPr lang="en-US" sz="2400" dirty="0" smtClean="0"/>
              <a:t> </a:t>
            </a:r>
            <a:r>
              <a:rPr lang="en-US" sz="2400" dirty="0" err="1" smtClean="0"/>
              <a:t>nog</a:t>
            </a:r>
            <a:r>
              <a:rPr lang="en-US" sz="2400" dirty="0" smtClean="0"/>
              <a:t> </a:t>
            </a:r>
            <a:r>
              <a:rPr lang="en-US" sz="2400" dirty="0" err="1" smtClean="0"/>
              <a:t>aan</a:t>
            </a:r>
            <a:r>
              <a:rPr lang="en-US" sz="2400" dirty="0" smtClean="0"/>
              <a:t> </a:t>
            </a:r>
            <a:r>
              <a:rPr lang="en-US" sz="2400" dirty="0" err="1" smtClean="0"/>
              <a:t>bod</a:t>
            </a:r>
            <a:r>
              <a:rPr lang="en-US" sz="2400" dirty="0" smtClean="0"/>
              <a:t> !!!</a:t>
            </a:r>
          </a:p>
          <a:p>
            <a:pPr eaLnBrk="1" hangingPunct="1">
              <a:lnSpc>
                <a:spcPct val="80000"/>
              </a:lnSpc>
              <a:defRPr/>
            </a:pPr>
            <a:endParaRPr lang="en-US" sz="2000" dirty="0" smtClean="0"/>
          </a:p>
          <a:p>
            <a:pPr eaLnBrk="1" hangingPunct="1">
              <a:lnSpc>
                <a:spcPct val="80000"/>
              </a:lnSpc>
              <a:buNone/>
              <a:defRPr/>
            </a:pPr>
            <a:endParaRPr lang="nl-NL" sz="2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fontScale="90000"/>
          </a:bodyPr>
          <a:lstStyle/>
          <a:p>
            <a:r>
              <a:rPr lang="en-US" dirty="0" smtClean="0"/>
              <a:t>Par. 34.3.1 </a:t>
            </a:r>
            <a:r>
              <a:rPr lang="en-US" dirty="0" err="1" smtClean="0"/>
              <a:t>Overleven</a:t>
            </a:r>
            <a:endParaRPr lang="nl-NL" dirty="0"/>
          </a:p>
        </p:txBody>
      </p:sp>
      <p:sp>
        <p:nvSpPr>
          <p:cNvPr id="3" name="Tijdelijke aanduiding voor inhoud 2"/>
          <p:cNvSpPr>
            <a:spLocks noGrp="1"/>
          </p:cNvSpPr>
          <p:nvPr>
            <p:ph idx="1"/>
          </p:nvPr>
        </p:nvSpPr>
        <p:spPr>
          <a:xfrm>
            <a:off x="457200" y="1124744"/>
            <a:ext cx="8229600" cy="5400600"/>
          </a:xfrm>
        </p:spPr>
        <p:txBody>
          <a:bodyPr/>
          <a:lstStyle/>
          <a:p>
            <a:r>
              <a:rPr lang="en-US" sz="2400" dirty="0" err="1" smtClean="0"/>
              <a:t>Gedragssystemen</a:t>
            </a:r>
            <a:r>
              <a:rPr lang="en-US" sz="2400" dirty="0" smtClean="0"/>
              <a:t> </a:t>
            </a:r>
            <a:r>
              <a:rPr lang="en-US" sz="2400" dirty="0" err="1" smtClean="0"/>
              <a:t>om</a:t>
            </a:r>
            <a:r>
              <a:rPr lang="en-US" sz="2400" dirty="0" smtClean="0"/>
              <a:t> </a:t>
            </a:r>
            <a:r>
              <a:rPr lang="en-US" sz="2400" dirty="0" err="1" smtClean="0"/>
              <a:t>te</a:t>
            </a:r>
            <a:r>
              <a:rPr lang="en-US" sz="2400" dirty="0" smtClean="0"/>
              <a:t> </a:t>
            </a:r>
            <a:r>
              <a:rPr lang="en-US" sz="2400" dirty="0" err="1" smtClean="0"/>
              <a:t>overleven</a:t>
            </a:r>
            <a:r>
              <a:rPr lang="en-US" sz="2400" dirty="0" smtClean="0"/>
              <a:t>: </a:t>
            </a:r>
          </a:p>
          <a:p>
            <a:r>
              <a:rPr lang="en-US" sz="2400" dirty="0" err="1" smtClean="0"/>
              <a:t>Voedselgedrag</a:t>
            </a:r>
            <a:endParaRPr lang="en-US" sz="2400" dirty="0" smtClean="0"/>
          </a:p>
          <a:p>
            <a:r>
              <a:rPr lang="en-US" sz="2400" dirty="0" err="1" smtClean="0"/>
              <a:t>Bij</a:t>
            </a:r>
            <a:r>
              <a:rPr lang="en-US" sz="2400" dirty="0" smtClean="0"/>
              <a:t> </a:t>
            </a:r>
            <a:r>
              <a:rPr lang="en-US" sz="2400" dirty="0" err="1" smtClean="0"/>
              <a:t>roofdieren</a:t>
            </a:r>
            <a:r>
              <a:rPr lang="en-US" sz="2400" dirty="0" smtClean="0"/>
              <a:t>: </a:t>
            </a:r>
            <a:r>
              <a:rPr lang="en-US" sz="2400" dirty="0" err="1" smtClean="0"/>
              <a:t>jachtgedrag</a:t>
            </a:r>
            <a:endParaRPr lang="en-US" sz="2400" dirty="0" smtClean="0"/>
          </a:p>
          <a:p>
            <a:r>
              <a:rPr lang="en-US" sz="2400" dirty="0" err="1" smtClean="0"/>
              <a:t>Soms</a:t>
            </a:r>
            <a:r>
              <a:rPr lang="en-US" sz="2400" dirty="0" smtClean="0"/>
              <a:t>  </a:t>
            </a:r>
            <a:r>
              <a:rPr lang="en-US" sz="2400" dirty="0" err="1" smtClean="0"/>
              <a:t>trekgedrag</a:t>
            </a:r>
            <a:r>
              <a:rPr lang="en-US" sz="2400" dirty="0" smtClean="0"/>
              <a:t>  (</a:t>
            </a:r>
            <a:r>
              <a:rPr lang="en-US" sz="2400" dirty="0" err="1" smtClean="0"/>
              <a:t>trekvogels</a:t>
            </a:r>
            <a:r>
              <a:rPr lang="en-US" sz="2400" dirty="0" smtClean="0"/>
              <a:t>, </a:t>
            </a:r>
            <a:r>
              <a:rPr lang="en-US" sz="2400" dirty="0" err="1" smtClean="0"/>
              <a:t>kudde</a:t>
            </a:r>
            <a:r>
              <a:rPr lang="en-US" sz="2400" dirty="0" smtClean="0"/>
              <a:t> </a:t>
            </a:r>
            <a:r>
              <a:rPr lang="en-US" sz="2400" dirty="0" err="1" smtClean="0"/>
              <a:t>emoes</a:t>
            </a:r>
            <a:r>
              <a:rPr lang="en-US" sz="2400" dirty="0" smtClean="0"/>
              <a:t>)</a:t>
            </a:r>
          </a:p>
          <a:p>
            <a:r>
              <a:rPr lang="en-US" sz="2400" dirty="0" err="1" smtClean="0"/>
              <a:t>Poetsgedrag</a:t>
            </a:r>
            <a:r>
              <a:rPr lang="en-US" sz="2400" dirty="0" smtClean="0"/>
              <a:t>: </a:t>
            </a:r>
            <a:r>
              <a:rPr lang="en-US" sz="2400" dirty="0" err="1" smtClean="0"/>
              <a:t>lichaam</a:t>
            </a:r>
            <a:r>
              <a:rPr lang="en-US" sz="2400" dirty="0" smtClean="0"/>
              <a:t> </a:t>
            </a:r>
            <a:r>
              <a:rPr lang="en-US" sz="2400" dirty="0" err="1" smtClean="0"/>
              <a:t>schoon</a:t>
            </a:r>
            <a:r>
              <a:rPr lang="en-US" sz="2400" dirty="0" smtClean="0"/>
              <a:t> </a:t>
            </a:r>
            <a:r>
              <a:rPr lang="en-US" sz="2400" dirty="0" err="1" smtClean="0"/>
              <a:t>houden</a:t>
            </a:r>
            <a:r>
              <a:rPr lang="en-US" sz="2400" dirty="0" smtClean="0"/>
              <a:t> </a:t>
            </a:r>
            <a:r>
              <a:rPr lang="en-US" sz="2400" dirty="0" err="1" smtClean="0"/>
              <a:t>om</a:t>
            </a:r>
            <a:r>
              <a:rPr lang="en-US" sz="2400" dirty="0" smtClean="0"/>
              <a:t> </a:t>
            </a:r>
            <a:r>
              <a:rPr lang="en-US" sz="2400" dirty="0" err="1" smtClean="0"/>
              <a:t>te</a:t>
            </a:r>
            <a:r>
              <a:rPr lang="en-US" sz="2400" dirty="0" smtClean="0"/>
              <a:t> </a:t>
            </a:r>
            <a:r>
              <a:rPr lang="en-US" sz="2400" dirty="0" err="1" smtClean="0"/>
              <a:t>overleven</a:t>
            </a:r>
            <a:r>
              <a:rPr lang="en-US" sz="2400" dirty="0" smtClean="0"/>
              <a:t>  (</a:t>
            </a:r>
            <a:r>
              <a:rPr lang="en-US" sz="2400" dirty="0" err="1" smtClean="0"/>
              <a:t>parasieten</a:t>
            </a:r>
            <a:r>
              <a:rPr lang="en-US" sz="2400" dirty="0" smtClean="0"/>
              <a:t> </a:t>
            </a:r>
            <a:r>
              <a:rPr lang="en-US" sz="2400" dirty="0" err="1" smtClean="0"/>
              <a:t>e.d</a:t>
            </a:r>
            <a:r>
              <a:rPr lang="en-US" sz="2400" dirty="0" smtClean="0"/>
              <a:t>.  En/of </a:t>
            </a:r>
            <a:r>
              <a:rPr lang="en-US" sz="2400" dirty="0" err="1" smtClean="0"/>
              <a:t>droog</a:t>
            </a:r>
            <a:r>
              <a:rPr lang="en-US" sz="2400" dirty="0" smtClean="0"/>
              <a:t> en vet </a:t>
            </a:r>
            <a:r>
              <a:rPr lang="en-US" sz="2400" dirty="0" err="1" smtClean="0"/>
              <a:t>houden</a:t>
            </a:r>
            <a:r>
              <a:rPr lang="en-US" sz="2400" dirty="0" smtClean="0"/>
              <a:t> (</a:t>
            </a:r>
            <a:r>
              <a:rPr lang="en-US" sz="2400" dirty="0" err="1" smtClean="0"/>
              <a:t>eenden</a:t>
            </a:r>
            <a:r>
              <a:rPr lang="en-US" sz="2400" dirty="0" smtClean="0"/>
              <a:t>)</a:t>
            </a:r>
          </a:p>
          <a:p>
            <a:endParaRPr lang="en-US" sz="2400" dirty="0" smtClean="0"/>
          </a:p>
          <a:p>
            <a:r>
              <a:rPr lang="en-US" sz="2400" dirty="0" err="1" smtClean="0"/>
              <a:t>Zo</a:t>
            </a:r>
            <a:r>
              <a:rPr lang="en-US" sz="2400" dirty="0" smtClean="0"/>
              <a:t> blind </a:t>
            </a:r>
            <a:r>
              <a:rPr lang="en-US" sz="2400" dirty="0" err="1" smtClean="0"/>
              <a:t>als</a:t>
            </a:r>
            <a:r>
              <a:rPr lang="en-US" sz="2400" dirty="0" smtClean="0"/>
              <a:t> </a:t>
            </a:r>
            <a:r>
              <a:rPr lang="en-US" sz="2400" dirty="0" err="1" smtClean="0"/>
              <a:t>een</a:t>
            </a:r>
            <a:r>
              <a:rPr lang="en-US" sz="2400" dirty="0" smtClean="0"/>
              <a:t> mol: </a:t>
            </a:r>
            <a:r>
              <a:rPr lang="en-US" sz="2400" dirty="0" err="1" smtClean="0"/>
              <a:t>wormenjacht</a:t>
            </a:r>
            <a:endParaRPr lang="en-US" sz="2400" dirty="0" smtClean="0"/>
          </a:p>
          <a:p>
            <a:pPr>
              <a:buNone/>
            </a:pPr>
            <a:endParaRPr lang="en-US" sz="2400" dirty="0" smtClean="0"/>
          </a:p>
          <a:p>
            <a:pPr>
              <a:buNone/>
            </a:pPr>
            <a:r>
              <a:rPr lang="nl-NL" sz="2400" dirty="0" smtClean="0">
                <a:hlinkClick r:id="rId2"/>
              </a:rPr>
              <a:t>http://www.schooltv.nl/no_cache/video/crid/20030611_mol03/</a:t>
            </a:r>
            <a:endParaRPr lang="nl-NL" sz="2400" dirty="0" smtClean="0"/>
          </a:p>
          <a:p>
            <a:pPr>
              <a:buNone/>
            </a:pPr>
            <a:r>
              <a:rPr lang="en-US" sz="2400" dirty="0" smtClean="0"/>
              <a:t>1 min. 28</a:t>
            </a:r>
            <a:endParaRPr lang="nl-NL"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dirty="0" smtClean="0"/>
              <a:t>34.3.2. Territoriumgedrag</a:t>
            </a:r>
            <a:endParaRPr lang="nl-NL" sz="3200" dirty="0"/>
          </a:p>
        </p:txBody>
      </p:sp>
      <p:sp>
        <p:nvSpPr>
          <p:cNvPr id="3" name="Tijdelijke aanduiding voor inhoud 2"/>
          <p:cNvSpPr>
            <a:spLocks noGrp="1"/>
          </p:cNvSpPr>
          <p:nvPr>
            <p:ph idx="1"/>
          </p:nvPr>
        </p:nvSpPr>
        <p:spPr>
          <a:xfrm>
            <a:off x="457200" y="836712"/>
            <a:ext cx="8229600" cy="5760640"/>
          </a:xfrm>
        </p:spPr>
        <p:txBody>
          <a:bodyPr/>
          <a:lstStyle/>
          <a:p>
            <a:r>
              <a:rPr lang="nl-NL" sz="2400" dirty="0" smtClean="0"/>
              <a:t>Territorium: van groot belang voor een dier en moet daarom (fel) verdedigd worden tegen indringers van dezelfde soort. Dieren vertonen daarom </a:t>
            </a:r>
            <a:r>
              <a:rPr lang="nl-NL" sz="2800" b="1" dirty="0" smtClean="0"/>
              <a:t>territoriumgedrag</a:t>
            </a:r>
            <a:r>
              <a:rPr lang="nl-NL" sz="2800" dirty="0" smtClean="0"/>
              <a:t>. </a:t>
            </a:r>
          </a:p>
          <a:p>
            <a:pPr>
              <a:buNone/>
            </a:pPr>
            <a:r>
              <a:rPr lang="nl-NL" sz="2400" dirty="0" smtClean="0"/>
              <a:t>	Dit gedragssysteem houdt in dat het terrein wordt afgebakend, dat de grens wordt verdedigd en dat indringers worden aangevallen</a:t>
            </a:r>
          </a:p>
          <a:p>
            <a:r>
              <a:rPr lang="nl-NL" sz="2400" dirty="0" smtClean="0"/>
              <a:t>In dit gedragssysteem hoort </a:t>
            </a:r>
            <a:r>
              <a:rPr lang="nl-NL" sz="2800" b="1" dirty="0" smtClean="0"/>
              <a:t>dreiggedrag</a:t>
            </a:r>
            <a:r>
              <a:rPr lang="nl-NL" sz="2400" dirty="0" smtClean="0"/>
              <a:t> thuis, evenals </a:t>
            </a:r>
            <a:r>
              <a:rPr lang="nl-NL" sz="2800" b="1" dirty="0" smtClean="0"/>
              <a:t>aanvalsgedrag</a:t>
            </a:r>
            <a:r>
              <a:rPr lang="nl-NL" sz="2400" dirty="0" smtClean="0"/>
              <a:t> als de indringer niet weggaat en </a:t>
            </a:r>
            <a:r>
              <a:rPr lang="nl-NL" sz="2800" b="1" dirty="0" smtClean="0"/>
              <a:t>vluchtgedrag</a:t>
            </a:r>
            <a:r>
              <a:rPr lang="nl-NL" sz="2400" dirty="0" smtClean="0"/>
              <a:t> als een van de twee sterker blijkt. </a:t>
            </a:r>
          </a:p>
          <a:p>
            <a:pPr>
              <a:buNone/>
            </a:pPr>
            <a:r>
              <a:rPr lang="nl-NL" sz="2400" dirty="0" smtClean="0"/>
              <a:t>	Bij dreiggedrag hoort je zo groot mogelijk maken. Katten en honden zetten hun haren, vogels zetten hun veren uit, vissen maken zich groter door het opzetten van de vinnen. Dit noem je </a:t>
            </a:r>
            <a:r>
              <a:rPr lang="nl-NL" sz="2800" b="1" dirty="0" smtClean="0"/>
              <a:t>imponeren</a:t>
            </a:r>
            <a:r>
              <a:rPr lang="nl-NL" sz="2800" dirty="0" smtClean="0"/>
              <a:t>.</a:t>
            </a:r>
            <a:r>
              <a:rPr lang="nl-NL" sz="2400" dirty="0" smtClean="0"/>
              <a:t> Het  moet de indringer duidelijk maken dat hij maar beter kan vertrekken.</a:t>
            </a:r>
            <a:endParaRPr lang="en-US" sz="2400" dirty="0" smtClean="0"/>
          </a:p>
          <a:p>
            <a:pPr>
              <a:buNone/>
            </a:pPr>
            <a:endParaRPr lang="en-US" sz="2400" dirty="0" smtClean="0"/>
          </a:p>
          <a:p>
            <a:endParaRPr lang="nl-NL"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lstStyle/>
          <a:p>
            <a:r>
              <a:rPr lang="nl-NL" sz="3200" dirty="0" smtClean="0"/>
              <a:t>34.4. Voortplantingsgedrag</a:t>
            </a:r>
            <a:endParaRPr lang="nl-NL" sz="3200" dirty="0"/>
          </a:p>
        </p:txBody>
      </p:sp>
      <p:sp>
        <p:nvSpPr>
          <p:cNvPr id="3" name="Tijdelijke aanduiding voor inhoud 2"/>
          <p:cNvSpPr>
            <a:spLocks noGrp="1"/>
          </p:cNvSpPr>
          <p:nvPr>
            <p:ph idx="1"/>
          </p:nvPr>
        </p:nvSpPr>
        <p:spPr>
          <a:xfrm>
            <a:off x="457200" y="1484784"/>
            <a:ext cx="8229600" cy="4824536"/>
          </a:xfrm>
        </p:spPr>
        <p:txBody>
          <a:bodyPr>
            <a:normAutofit lnSpcReduction="10000"/>
          </a:bodyPr>
          <a:lstStyle/>
          <a:p>
            <a:pPr fontAlgn="t"/>
            <a:r>
              <a:rPr lang="nl-NL" sz="2400" dirty="0" smtClean="0"/>
              <a:t>Zodra een dier te maken heeft met soortgenoten, is er </a:t>
            </a:r>
            <a:r>
              <a:rPr lang="nl-NL" sz="2800" b="1" dirty="0" smtClean="0"/>
              <a:t>sociaal gedrag</a:t>
            </a:r>
            <a:r>
              <a:rPr lang="nl-NL" sz="2400" dirty="0" smtClean="0"/>
              <a:t>. Sociaal gedrag regelt de onderlinge verhoudingen in groepen. De groep hoeft niet groot te zijn, ook een ‘gezinnetje’, met of zonder nakomelingen, is al een groep. Een belangrijke vorm van sociaal gedrag is</a:t>
            </a:r>
            <a:r>
              <a:rPr lang="nl-NL" sz="2400" b="1" dirty="0" smtClean="0"/>
              <a:t> </a:t>
            </a:r>
            <a:r>
              <a:rPr lang="nl-NL" sz="2800" b="1" dirty="0" smtClean="0"/>
              <a:t>voortplantingsgedrag</a:t>
            </a:r>
            <a:r>
              <a:rPr lang="nl-NL" sz="2800" dirty="0" smtClean="0"/>
              <a:t>.</a:t>
            </a:r>
          </a:p>
          <a:p>
            <a:pPr fontAlgn="t">
              <a:buNone/>
            </a:pPr>
            <a:endParaRPr lang="en-US" sz="2800" dirty="0" smtClean="0"/>
          </a:p>
          <a:p>
            <a:pPr fontAlgn="t">
              <a:buNone/>
            </a:pPr>
            <a:endParaRPr lang="nl-NL" sz="2800" dirty="0" smtClean="0"/>
          </a:p>
          <a:p>
            <a:pPr fontAlgn="t"/>
            <a:r>
              <a:rPr lang="nl-NL" sz="2400" dirty="0" smtClean="0"/>
              <a:t>Voortplantingsgedrag omvat de </a:t>
            </a:r>
            <a:r>
              <a:rPr lang="nl-NL" sz="2800" b="1" dirty="0" smtClean="0"/>
              <a:t>balts</a:t>
            </a:r>
            <a:r>
              <a:rPr lang="nl-NL" sz="2400" dirty="0" smtClean="0"/>
              <a:t> waarbij een partner gevonden wordt en ook het gedrag dat nodig is om nakomelingen groot te brengen. Dit gebeurt binnen een territorium, dus </a:t>
            </a:r>
            <a:r>
              <a:rPr lang="nl-NL" sz="2800" b="1" dirty="0" smtClean="0"/>
              <a:t>territoriumgedrag</a:t>
            </a:r>
            <a:r>
              <a:rPr lang="nl-NL" sz="2400" dirty="0" smtClean="0"/>
              <a:t> speelt ook nog mee.</a:t>
            </a:r>
          </a:p>
          <a:p>
            <a:endParaRPr lang="nl-NL"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457200" y="274638"/>
            <a:ext cx="8229600" cy="706437"/>
          </a:xfrm>
        </p:spPr>
        <p:txBody>
          <a:bodyPr/>
          <a:lstStyle/>
          <a:p>
            <a:pPr eaLnBrk="1" hangingPunct="1">
              <a:defRPr/>
            </a:pPr>
            <a:r>
              <a:rPr lang="en-US" sz="3200" dirty="0" smtClean="0"/>
              <a:t>Par. 34.1.1 GEDRAGSELEMENTEN</a:t>
            </a:r>
            <a:endParaRPr lang="nl-NL" sz="3200" dirty="0" smtClean="0"/>
          </a:p>
        </p:txBody>
      </p:sp>
      <p:sp>
        <p:nvSpPr>
          <p:cNvPr id="17411" name="Rectangle 3"/>
          <p:cNvSpPr>
            <a:spLocks noGrp="1" noChangeArrowheads="1"/>
          </p:cNvSpPr>
          <p:nvPr>
            <p:ph type="body" idx="1"/>
          </p:nvPr>
        </p:nvSpPr>
        <p:spPr/>
        <p:txBody>
          <a:bodyPr/>
          <a:lstStyle/>
          <a:p>
            <a:pPr eaLnBrk="1" hangingPunct="1">
              <a:lnSpc>
                <a:spcPct val="80000"/>
              </a:lnSpc>
              <a:defRPr/>
            </a:pPr>
            <a:r>
              <a:rPr lang="en-US" sz="2800" dirty="0" smtClean="0"/>
              <a:t>Ander </a:t>
            </a:r>
            <a:r>
              <a:rPr lang="en-US" sz="2800" dirty="0" err="1" smtClean="0"/>
              <a:t>woord</a:t>
            </a:r>
            <a:r>
              <a:rPr lang="en-US" sz="2800" dirty="0" smtClean="0"/>
              <a:t> </a:t>
            </a:r>
            <a:r>
              <a:rPr lang="en-US" sz="2800" dirty="0" err="1" smtClean="0"/>
              <a:t>daarvoor</a:t>
            </a:r>
            <a:r>
              <a:rPr lang="en-US" sz="2800" dirty="0" smtClean="0"/>
              <a:t>: </a:t>
            </a:r>
            <a:r>
              <a:rPr lang="en-US" sz="2800" dirty="0" err="1" smtClean="0"/>
              <a:t>handelingen</a:t>
            </a:r>
            <a:endParaRPr lang="en-US" sz="2800" dirty="0" smtClean="0"/>
          </a:p>
          <a:p>
            <a:pPr eaLnBrk="1" hangingPunct="1">
              <a:lnSpc>
                <a:spcPct val="80000"/>
              </a:lnSpc>
              <a:defRPr/>
            </a:pPr>
            <a:r>
              <a:rPr lang="en-US" sz="2800" dirty="0" err="1" smtClean="0"/>
              <a:t>Studie</a:t>
            </a:r>
            <a:r>
              <a:rPr lang="en-US" sz="2800" dirty="0" smtClean="0"/>
              <a:t> </a:t>
            </a:r>
            <a:r>
              <a:rPr lang="en-US" sz="2800" dirty="0" err="1" smtClean="0"/>
              <a:t>gedrag</a:t>
            </a:r>
            <a:r>
              <a:rPr lang="en-US" sz="2800" dirty="0" smtClean="0"/>
              <a:t>: </a:t>
            </a:r>
            <a:r>
              <a:rPr lang="en-US" sz="2800" dirty="0" err="1" smtClean="0"/>
              <a:t>ethologie</a:t>
            </a:r>
            <a:endParaRPr lang="en-US" sz="2800" dirty="0" smtClean="0"/>
          </a:p>
          <a:p>
            <a:pPr eaLnBrk="1" hangingPunct="1">
              <a:lnSpc>
                <a:spcPct val="80000"/>
              </a:lnSpc>
              <a:defRPr/>
            </a:pPr>
            <a:r>
              <a:rPr lang="en-US" sz="2800" dirty="0" err="1" smtClean="0"/>
              <a:t>Bestuderen</a:t>
            </a:r>
            <a:r>
              <a:rPr lang="en-US" sz="2800" dirty="0" smtClean="0"/>
              <a:t>/</a:t>
            </a:r>
            <a:r>
              <a:rPr lang="en-US" sz="2800" dirty="0" err="1" smtClean="0"/>
              <a:t>observeren</a:t>
            </a:r>
            <a:r>
              <a:rPr lang="en-US" sz="2800" dirty="0" smtClean="0"/>
              <a:t>  </a:t>
            </a:r>
            <a:r>
              <a:rPr lang="en-US" sz="2800" dirty="0" err="1" smtClean="0"/>
              <a:t>gedrag</a:t>
            </a:r>
            <a:r>
              <a:rPr lang="en-US" sz="2800" dirty="0" smtClean="0"/>
              <a:t>: </a:t>
            </a:r>
          </a:p>
          <a:p>
            <a:pPr eaLnBrk="1" hangingPunct="1">
              <a:lnSpc>
                <a:spcPct val="80000"/>
              </a:lnSpc>
              <a:buFont typeface="Wingdings" pitchFamily="2" charset="2"/>
              <a:buNone/>
              <a:defRPr/>
            </a:pPr>
            <a:r>
              <a:rPr lang="en-US" sz="2800" dirty="0" smtClean="0"/>
              <a:t>	</a:t>
            </a:r>
            <a:r>
              <a:rPr lang="en-US" sz="2800" dirty="0" err="1" smtClean="0"/>
              <a:t>nauwkeurige</a:t>
            </a:r>
            <a:r>
              <a:rPr lang="en-US" sz="2800" dirty="0" smtClean="0"/>
              <a:t> </a:t>
            </a:r>
            <a:r>
              <a:rPr lang="en-US" sz="2800" dirty="0" err="1" smtClean="0"/>
              <a:t>beschrijving</a:t>
            </a:r>
            <a:r>
              <a:rPr lang="en-US" sz="2800" dirty="0" smtClean="0"/>
              <a:t> van elk type </a:t>
            </a:r>
            <a:r>
              <a:rPr lang="en-US" sz="2800" dirty="0" err="1" smtClean="0"/>
              <a:t>handeling</a:t>
            </a:r>
            <a:endParaRPr lang="en-US" sz="2800" dirty="0" smtClean="0"/>
          </a:p>
          <a:p>
            <a:pPr eaLnBrk="1" hangingPunct="1">
              <a:lnSpc>
                <a:spcPct val="80000"/>
              </a:lnSpc>
              <a:defRPr/>
            </a:pPr>
            <a:r>
              <a:rPr lang="en-US" sz="2800" dirty="0" err="1" smtClean="0"/>
              <a:t>Beschrijving</a:t>
            </a:r>
            <a:r>
              <a:rPr lang="en-US" sz="2800" dirty="0" smtClean="0"/>
              <a:t> </a:t>
            </a:r>
            <a:r>
              <a:rPr lang="en-US" sz="2800" dirty="0" err="1" smtClean="0"/>
              <a:t>moet</a:t>
            </a:r>
            <a:r>
              <a:rPr lang="en-US" sz="2800" dirty="0" smtClean="0"/>
              <a:t> </a:t>
            </a:r>
            <a:r>
              <a:rPr lang="en-US" sz="2800" dirty="0" err="1" smtClean="0"/>
              <a:t>objectief</a:t>
            </a:r>
            <a:r>
              <a:rPr lang="en-US" sz="2800" dirty="0" smtClean="0"/>
              <a:t> </a:t>
            </a:r>
            <a:r>
              <a:rPr lang="en-US" sz="2800" dirty="0" err="1" smtClean="0"/>
              <a:t>zijn</a:t>
            </a:r>
            <a:endParaRPr lang="en-US" sz="2800" dirty="0" smtClean="0"/>
          </a:p>
          <a:p>
            <a:pPr eaLnBrk="1" hangingPunct="1">
              <a:lnSpc>
                <a:spcPct val="80000"/>
              </a:lnSpc>
              <a:defRPr/>
            </a:pPr>
            <a:r>
              <a:rPr lang="en-US" sz="2800" dirty="0" err="1" smtClean="0"/>
              <a:t>Geen</a:t>
            </a:r>
            <a:r>
              <a:rPr lang="en-US" sz="2800" dirty="0" smtClean="0"/>
              <a:t> </a:t>
            </a:r>
            <a:r>
              <a:rPr lang="en-US" sz="2800" dirty="0" err="1" smtClean="0"/>
              <a:t>mening</a:t>
            </a:r>
            <a:r>
              <a:rPr lang="en-US" sz="2800" dirty="0" smtClean="0"/>
              <a:t> of </a:t>
            </a:r>
            <a:r>
              <a:rPr lang="en-US" sz="2800" dirty="0" err="1" smtClean="0"/>
              <a:t>interpretaties</a:t>
            </a:r>
            <a:r>
              <a:rPr lang="en-US" sz="2800" dirty="0" smtClean="0"/>
              <a:t> </a:t>
            </a:r>
            <a:r>
              <a:rPr lang="en-US" sz="2800" dirty="0" err="1" smtClean="0"/>
              <a:t>waarnemer</a:t>
            </a:r>
            <a:endParaRPr lang="en-US" sz="2800" dirty="0" smtClean="0"/>
          </a:p>
          <a:p>
            <a:pPr eaLnBrk="1" hangingPunct="1">
              <a:lnSpc>
                <a:spcPct val="80000"/>
              </a:lnSpc>
              <a:defRPr/>
            </a:pPr>
            <a:r>
              <a:rPr lang="en-US" sz="2800" dirty="0" err="1" smtClean="0"/>
              <a:t>Bijv</a:t>
            </a:r>
            <a:r>
              <a:rPr lang="en-US" sz="2800" dirty="0" smtClean="0"/>
              <a:t>. </a:t>
            </a:r>
            <a:r>
              <a:rPr lang="en-US" sz="2800" dirty="0" err="1" smtClean="0"/>
              <a:t>Hond</a:t>
            </a:r>
            <a:r>
              <a:rPr lang="en-US" sz="2800" dirty="0" smtClean="0"/>
              <a:t> is </a:t>
            </a:r>
            <a:r>
              <a:rPr lang="en-US" sz="2800" dirty="0" err="1" smtClean="0"/>
              <a:t>blij</a:t>
            </a:r>
            <a:endParaRPr lang="en-US" sz="2800" dirty="0" smtClean="0"/>
          </a:p>
          <a:p>
            <a:pPr eaLnBrk="1" hangingPunct="1">
              <a:lnSpc>
                <a:spcPct val="80000"/>
              </a:lnSpc>
              <a:defRPr/>
            </a:pPr>
            <a:r>
              <a:rPr lang="en-US" sz="2800" dirty="0" err="1" smtClean="0"/>
              <a:t>Dus</a:t>
            </a:r>
            <a:r>
              <a:rPr lang="en-US" sz="2800" dirty="0" smtClean="0"/>
              <a:t>: </a:t>
            </a:r>
            <a:r>
              <a:rPr lang="en-US" sz="2800" dirty="0" err="1" smtClean="0"/>
              <a:t>ethogram</a:t>
            </a:r>
            <a:r>
              <a:rPr lang="en-US" sz="2800" dirty="0" smtClean="0"/>
              <a:t> en protocol (</a:t>
            </a:r>
            <a:r>
              <a:rPr lang="en-US" sz="2800" dirty="0" err="1" smtClean="0"/>
              <a:t>lijst</a:t>
            </a:r>
            <a:r>
              <a:rPr lang="en-US" sz="2800" dirty="0" smtClean="0"/>
              <a:t> van </a:t>
            </a:r>
            <a:r>
              <a:rPr lang="en-US" sz="2800" dirty="0" err="1" smtClean="0"/>
              <a:t>gegevens</a:t>
            </a:r>
            <a:r>
              <a:rPr lang="en-US" sz="2800" dirty="0" smtClean="0"/>
              <a:t>)</a:t>
            </a:r>
          </a:p>
          <a:p>
            <a:pPr eaLnBrk="1" hangingPunct="1">
              <a:lnSpc>
                <a:spcPct val="80000"/>
              </a:lnSpc>
              <a:defRPr/>
            </a:pPr>
            <a:r>
              <a:rPr lang="en-US" sz="2800" dirty="0" smtClean="0"/>
              <a:t>Protocol: </a:t>
            </a:r>
            <a:r>
              <a:rPr lang="en-US" sz="2800" dirty="0" err="1" smtClean="0"/>
              <a:t>lijst</a:t>
            </a:r>
            <a:r>
              <a:rPr lang="en-US" sz="2800" dirty="0" smtClean="0"/>
              <a:t> van </a:t>
            </a:r>
            <a:r>
              <a:rPr lang="en-US" sz="2800" dirty="0" err="1" smtClean="0"/>
              <a:t>achtereenvolgens</a:t>
            </a:r>
            <a:r>
              <a:rPr lang="en-US" sz="2800" dirty="0" smtClean="0"/>
              <a:t> </a:t>
            </a:r>
            <a:r>
              <a:rPr lang="en-US" sz="2800" dirty="0" err="1" smtClean="0"/>
              <a:t>waargenomen</a:t>
            </a:r>
            <a:r>
              <a:rPr lang="en-US" sz="2800" dirty="0" smtClean="0"/>
              <a:t> </a:t>
            </a:r>
            <a:r>
              <a:rPr lang="en-US" sz="2800" dirty="0" err="1" smtClean="0"/>
              <a:t>handelingen</a:t>
            </a:r>
            <a:r>
              <a:rPr lang="en-US" sz="2800" dirty="0" smtClean="0"/>
              <a:t> (</a:t>
            </a:r>
            <a:r>
              <a:rPr lang="en-US" sz="2800" dirty="0" err="1" smtClean="0"/>
              <a:t>gedragselementen</a:t>
            </a:r>
            <a:r>
              <a:rPr lang="en-US" sz="2800" dirty="0" smtClean="0"/>
              <a:t>)van </a:t>
            </a:r>
            <a:r>
              <a:rPr lang="en-US" sz="2800" dirty="0" err="1" smtClean="0"/>
              <a:t>een</a:t>
            </a:r>
            <a:r>
              <a:rPr lang="en-US" sz="2800" dirty="0" smtClean="0"/>
              <a:t> </a:t>
            </a:r>
            <a:r>
              <a:rPr lang="en-US" sz="2800" dirty="0" err="1" smtClean="0"/>
              <a:t>dier</a:t>
            </a:r>
            <a:endParaRPr lang="nl-NL"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eaLnBrk="1" hangingPunct="1">
              <a:defRPr/>
            </a:pPr>
            <a:r>
              <a:rPr lang="nl-NL" dirty="0" smtClean="0"/>
              <a:t>Par. 34.1.1  Gedragselementen</a:t>
            </a:r>
          </a:p>
        </p:txBody>
      </p:sp>
      <p:sp>
        <p:nvSpPr>
          <p:cNvPr id="3" name="Tijdelijke aanduiding voor inhoud 2"/>
          <p:cNvSpPr>
            <a:spLocks noGrp="1"/>
          </p:cNvSpPr>
          <p:nvPr>
            <p:ph idx="1"/>
          </p:nvPr>
        </p:nvSpPr>
        <p:spPr/>
        <p:txBody>
          <a:bodyPr/>
          <a:lstStyle/>
          <a:p>
            <a:pPr eaLnBrk="1" hangingPunct="1">
              <a:defRPr/>
            </a:pPr>
            <a:r>
              <a:rPr lang="nl-NL" dirty="0" smtClean="0"/>
              <a:t>Voorbeeld stukje van een </a:t>
            </a:r>
            <a:r>
              <a:rPr lang="nl-NL" dirty="0" err="1" smtClean="0"/>
              <a:t>ethogram</a:t>
            </a:r>
            <a:r>
              <a:rPr lang="nl-NL" dirty="0" smtClean="0"/>
              <a:t> met waarnemingen van gedrag van de stekelbaars</a:t>
            </a:r>
          </a:p>
          <a:p>
            <a:pPr eaLnBrk="1" hangingPunct="1">
              <a:defRPr/>
            </a:pPr>
            <a:endParaRPr lang="nl-NL" dirty="0" smtClean="0"/>
          </a:p>
          <a:p>
            <a:pPr eaLnBrk="1" hangingPunct="1">
              <a:buFont typeface="Wingdings" pitchFamily="2" charset="2"/>
              <a:buNone/>
              <a:defRPr/>
            </a:pPr>
            <a:endParaRPr lang="nl-NL" dirty="0" smtClean="0"/>
          </a:p>
        </p:txBody>
      </p:sp>
      <p:pic>
        <p:nvPicPr>
          <p:cNvPr id="5124" name="Afbeelding 5"/>
          <p:cNvPicPr>
            <a:picLocks noChangeAspect="1" noChangeArrowheads="1"/>
          </p:cNvPicPr>
          <p:nvPr/>
        </p:nvPicPr>
        <p:blipFill>
          <a:blip r:embed="rId2" cstate="print"/>
          <a:srcRect/>
          <a:stretch>
            <a:fillRect/>
          </a:stretch>
        </p:blipFill>
        <p:spPr bwMode="auto">
          <a:xfrm>
            <a:off x="1692275" y="2857500"/>
            <a:ext cx="5543550" cy="287496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Rot="1" noChangeArrowheads="1"/>
          </p:cNvSpPr>
          <p:nvPr>
            <p:ph type="title"/>
          </p:nvPr>
        </p:nvSpPr>
        <p:spPr>
          <a:xfrm>
            <a:off x="457200" y="274638"/>
            <a:ext cx="8229600" cy="777875"/>
          </a:xfrm>
        </p:spPr>
        <p:txBody>
          <a:bodyPr/>
          <a:lstStyle/>
          <a:p>
            <a:pPr eaLnBrk="1" hangingPunct="1">
              <a:defRPr/>
            </a:pPr>
            <a:r>
              <a:rPr lang="en-US" sz="3200" dirty="0" smtClean="0"/>
              <a:t>Par. 34.1.2 Hoe zit </a:t>
            </a:r>
            <a:r>
              <a:rPr lang="en-US" sz="3200" dirty="0" err="1" smtClean="0"/>
              <a:t>gedrag</a:t>
            </a:r>
            <a:r>
              <a:rPr lang="en-US" sz="3200" dirty="0" smtClean="0"/>
              <a:t> in </a:t>
            </a:r>
            <a:r>
              <a:rPr lang="en-US" sz="3200" dirty="0" err="1" smtClean="0"/>
              <a:t>elkaar</a:t>
            </a:r>
            <a:endParaRPr lang="nl-NL" sz="3200" dirty="0" smtClean="0"/>
          </a:p>
        </p:txBody>
      </p:sp>
      <p:sp>
        <p:nvSpPr>
          <p:cNvPr id="2053" name="Rectangle 5"/>
          <p:cNvSpPr>
            <a:spLocks noGrp="1" noChangeArrowheads="1"/>
          </p:cNvSpPr>
          <p:nvPr>
            <p:ph type="body" idx="1"/>
          </p:nvPr>
        </p:nvSpPr>
        <p:spPr>
          <a:xfrm>
            <a:off x="457200" y="1125538"/>
            <a:ext cx="8229600" cy="5000625"/>
          </a:xfrm>
        </p:spPr>
        <p:txBody>
          <a:bodyPr/>
          <a:lstStyle/>
          <a:p>
            <a:pPr eaLnBrk="1" hangingPunct="1">
              <a:defRPr/>
            </a:pPr>
            <a:r>
              <a:rPr lang="en-US" dirty="0" err="1" smtClean="0"/>
              <a:t>Gedrag</a:t>
            </a:r>
            <a:r>
              <a:rPr lang="en-US" dirty="0" smtClean="0"/>
              <a:t> = </a:t>
            </a:r>
            <a:r>
              <a:rPr lang="en-US" dirty="0" err="1" smtClean="0"/>
              <a:t>alle</a:t>
            </a:r>
            <a:r>
              <a:rPr lang="en-US" dirty="0" smtClean="0"/>
              <a:t> </a:t>
            </a:r>
            <a:r>
              <a:rPr lang="en-US" dirty="0" err="1" smtClean="0"/>
              <a:t>waarneembare</a:t>
            </a:r>
            <a:r>
              <a:rPr lang="en-US" dirty="0" smtClean="0"/>
              <a:t> </a:t>
            </a:r>
            <a:r>
              <a:rPr lang="en-US" dirty="0" err="1" smtClean="0"/>
              <a:t>activiteiten</a:t>
            </a:r>
            <a:r>
              <a:rPr lang="en-US" dirty="0" smtClean="0"/>
              <a:t> van </a:t>
            </a:r>
            <a:r>
              <a:rPr lang="en-US" dirty="0" err="1" smtClean="0"/>
              <a:t>dier</a:t>
            </a:r>
            <a:r>
              <a:rPr lang="en-US" dirty="0" smtClean="0"/>
              <a:t> of </a:t>
            </a:r>
            <a:r>
              <a:rPr lang="en-US" dirty="0" err="1" smtClean="0"/>
              <a:t>mens</a:t>
            </a:r>
            <a:endParaRPr lang="en-US" dirty="0" smtClean="0"/>
          </a:p>
          <a:p>
            <a:pPr eaLnBrk="1" hangingPunct="1">
              <a:defRPr/>
            </a:pPr>
            <a:r>
              <a:rPr lang="en-US" dirty="0" err="1" smtClean="0"/>
              <a:t>Bewegingen</a:t>
            </a:r>
            <a:r>
              <a:rPr lang="en-US" dirty="0" smtClean="0"/>
              <a:t>, </a:t>
            </a:r>
            <a:r>
              <a:rPr lang="en-US" dirty="0" err="1" smtClean="0"/>
              <a:t>slapen</a:t>
            </a:r>
            <a:r>
              <a:rPr lang="en-US" dirty="0" smtClean="0"/>
              <a:t>, </a:t>
            </a:r>
            <a:r>
              <a:rPr lang="en-US" dirty="0" err="1" smtClean="0"/>
              <a:t>geluiden</a:t>
            </a:r>
            <a:r>
              <a:rPr lang="en-US" dirty="0" smtClean="0"/>
              <a:t> </a:t>
            </a:r>
            <a:r>
              <a:rPr lang="en-US" dirty="0" err="1" smtClean="0"/>
              <a:t>maken</a:t>
            </a:r>
            <a:r>
              <a:rPr lang="en-US" dirty="0" smtClean="0"/>
              <a:t>, van </a:t>
            </a:r>
            <a:r>
              <a:rPr lang="en-US" dirty="0" err="1" smtClean="0"/>
              <a:t>kleur</a:t>
            </a:r>
            <a:r>
              <a:rPr lang="en-US" dirty="0" smtClean="0"/>
              <a:t> </a:t>
            </a:r>
            <a:r>
              <a:rPr lang="en-US" dirty="0" err="1" smtClean="0"/>
              <a:t>veranderen</a:t>
            </a:r>
            <a:r>
              <a:rPr lang="en-US" dirty="0" smtClean="0"/>
              <a:t>, </a:t>
            </a:r>
            <a:r>
              <a:rPr lang="en-US" dirty="0" err="1" smtClean="0"/>
              <a:t>geurstoffen</a:t>
            </a:r>
            <a:r>
              <a:rPr lang="en-US" dirty="0" smtClean="0"/>
              <a:t> </a:t>
            </a:r>
            <a:r>
              <a:rPr lang="en-US" dirty="0" err="1" smtClean="0"/>
              <a:t>afscheiden</a:t>
            </a:r>
            <a:r>
              <a:rPr lang="en-US" dirty="0" smtClean="0"/>
              <a:t> etc.</a:t>
            </a:r>
          </a:p>
          <a:p>
            <a:pPr eaLnBrk="1" hangingPunct="1">
              <a:defRPr/>
            </a:pPr>
            <a:r>
              <a:rPr lang="en-US" dirty="0" err="1" smtClean="0"/>
              <a:t>Soms</a:t>
            </a:r>
            <a:r>
              <a:rPr lang="en-US" dirty="0" smtClean="0"/>
              <a:t> door </a:t>
            </a:r>
            <a:r>
              <a:rPr lang="en-US" dirty="0" err="1" smtClean="0"/>
              <a:t>werking</a:t>
            </a:r>
            <a:r>
              <a:rPr lang="en-US" dirty="0" smtClean="0"/>
              <a:t> </a:t>
            </a:r>
            <a:r>
              <a:rPr lang="en-US" dirty="0" err="1" smtClean="0"/>
              <a:t>spieren</a:t>
            </a:r>
            <a:r>
              <a:rPr lang="en-US" dirty="0" smtClean="0"/>
              <a:t> (</a:t>
            </a:r>
            <a:r>
              <a:rPr lang="en-US" dirty="0" err="1" smtClean="0"/>
              <a:t>effector</a:t>
            </a:r>
            <a:r>
              <a:rPr lang="en-US" dirty="0" smtClean="0"/>
              <a:t>)</a:t>
            </a:r>
          </a:p>
          <a:p>
            <a:pPr eaLnBrk="1" hangingPunct="1">
              <a:defRPr/>
            </a:pPr>
            <a:r>
              <a:rPr lang="en-US" dirty="0" err="1" smtClean="0"/>
              <a:t>Soms</a:t>
            </a:r>
            <a:r>
              <a:rPr lang="en-US" dirty="0" smtClean="0"/>
              <a:t> door </a:t>
            </a:r>
            <a:r>
              <a:rPr lang="en-US" dirty="0" err="1" smtClean="0"/>
              <a:t>werking</a:t>
            </a:r>
            <a:r>
              <a:rPr lang="en-US" dirty="0" smtClean="0"/>
              <a:t> </a:t>
            </a:r>
            <a:r>
              <a:rPr lang="en-US" dirty="0" err="1" smtClean="0"/>
              <a:t>klieren</a:t>
            </a:r>
            <a:r>
              <a:rPr lang="en-US" dirty="0" smtClean="0"/>
              <a:t> (</a:t>
            </a:r>
            <a:r>
              <a:rPr lang="en-US" dirty="0" err="1" smtClean="0"/>
              <a:t>effector</a:t>
            </a:r>
            <a:r>
              <a:rPr lang="en-US" dirty="0" smtClean="0"/>
              <a:t>)</a:t>
            </a:r>
          </a:p>
          <a:p>
            <a:pPr eaLnBrk="1" hangingPunct="1">
              <a:defRPr/>
            </a:pPr>
            <a:r>
              <a:rPr lang="en-US" dirty="0" err="1" smtClean="0"/>
              <a:t>Reactie</a:t>
            </a:r>
            <a:r>
              <a:rPr lang="en-US" dirty="0" smtClean="0"/>
              <a:t> op </a:t>
            </a:r>
            <a:r>
              <a:rPr lang="en-US" dirty="0" err="1" smtClean="0"/>
              <a:t>prikkels</a:t>
            </a:r>
            <a:r>
              <a:rPr lang="en-US" dirty="0" smtClean="0"/>
              <a:t> (= </a:t>
            </a:r>
            <a:r>
              <a:rPr lang="en-US" dirty="0" err="1" smtClean="0"/>
              <a:t>respons</a:t>
            </a:r>
            <a:r>
              <a:rPr lang="en-US" dirty="0" smtClean="0"/>
              <a:t>)</a:t>
            </a:r>
          </a:p>
          <a:p>
            <a:pPr eaLnBrk="1" hangingPunct="1">
              <a:defRPr/>
            </a:pPr>
            <a:r>
              <a:rPr lang="en-US" dirty="0" smtClean="0"/>
              <a:t>Oren </a:t>
            </a:r>
            <a:r>
              <a:rPr lang="en-US" dirty="0" err="1" smtClean="0"/>
              <a:t>spitsen</a:t>
            </a:r>
            <a:r>
              <a:rPr lang="en-US" dirty="0" smtClean="0"/>
              <a:t> </a:t>
            </a:r>
            <a:r>
              <a:rPr lang="en-US" dirty="0" err="1" smtClean="0"/>
              <a:t>hond</a:t>
            </a:r>
            <a:endParaRPr lang="nl-NL"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3412"/>
          </a:xfrm>
        </p:spPr>
        <p:txBody>
          <a:bodyPr/>
          <a:lstStyle/>
          <a:p>
            <a:pPr eaLnBrk="1" hangingPunct="1">
              <a:defRPr/>
            </a:pPr>
            <a:r>
              <a:rPr lang="nl-NL" sz="3200" dirty="0" smtClean="0"/>
              <a:t>Vervolg Par. 34.1.2</a:t>
            </a:r>
          </a:p>
        </p:txBody>
      </p:sp>
      <p:sp>
        <p:nvSpPr>
          <p:cNvPr id="3" name="Tijdelijke aanduiding voor inhoud 2"/>
          <p:cNvSpPr>
            <a:spLocks noGrp="1"/>
          </p:cNvSpPr>
          <p:nvPr>
            <p:ph idx="1"/>
          </p:nvPr>
        </p:nvSpPr>
        <p:spPr>
          <a:xfrm>
            <a:off x="457200" y="981075"/>
            <a:ext cx="8229600" cy="5472113"/>
          </a:xfrm>
        </p:spPr>
        <p:txBody>
          <a:bodyPr/>
          <a:lstStyle/>
          <a:p>
            <a:pPr eaLnBrk="1" hangingPunct="1">
              <a:defRPr/>
            </a:pPr>
            <a:r>
              <a:rPr lang="nl-NL" sz="2000" dirty="0" smtClean="0"/>
              <a:t>Gedragsketens:  voorbeeld leeuw</a:t>
            </a:r>
          </a:p>
          <a:p>
            <a:pPr eaLnBrk="1" hangingPunct="1">
              <a:buFont typeface="Wingdings" pitchFamily="2" charset="2"/>
              <a:buNone/>
              <a:defRPr/>
            </a:pPr>
            <a:r>
              <a:rPr lang="nl-NL" sz="2000" dirty="0" smtClean="0"/>
              <a:t>	besluipen, rennen, bespringen, vangen van een prooi</a:t>
            </a:r>
          </a:p>
          <a:p>
            <a:pPr eaLnBrk="1" hangingPunct="1">
              <a:buFont typeface="Wingdings" pitchFamily="2" charset="2"/>
              <a:buNone/>
              <a:defRPr/>
            </a:pPr>
            <a:r>
              <a:rPr lang="nl-NL" sz="2000" dirty="0" smtClean="0"/>
              <a:t>	</a:t>
            </a:r>
            <a:r>
              <a:rPr lang="nl-NL" sz="2000" dirty="0" err="1" smtClean="0"/>
              <a:t>óf</a:t>
            </a:r>
            <a:r>
              <a:rPr lang="nl-NL" sz="2000" dirty="0" smtClean="0"/>
              <a:t>  zien van een vijand, erop af gaan, dreigen op territoriumgrens</a:t>
            </a:r>
          </a:p>
          <a:p>
            <a:pPr eaLnBrk="1" hangingPunct="1">
              <a:buFont typeface="Wingdings" pitchFamily="2" charset="2"/>
              <a:buNone/>
              <a:defRPr/>
            </a:pPr>
            <a:endParaRPr lang="nl-NL" sz="2000" dirty="0" smtClean="0"/>
          </a:p>
          <a:p>
            <a:pPr eaLnBrk="1" hangingPunct="1">
              <a:defRPr/>
            </a:pPr>
            <a:r>
              <a:rPr lang="nl-NL" sz="2000" dirty="0" smtClean="0"/>
              <a:t>Voortplantingsgedrag</a:t>
            </a:r>
          </a:p>
          <a:p>
            <a:pPr eaLnBrk="1" hangingPunct="1">
              <a:defRPr/>
            </a:pPr>
            <a:r>
              <a:rPr lang="nl-NL" sz="2000" dirty="0" smtClean="0"/>
              <a:t>Territoriumgedrag</a:t>
            </a:r>
          </a:p>
          <a:p>
            <a:pPr eaLnBrk="1" hangingPunct="1">
              <a:defRPr/>
            </a:pPr>
            <a:r>
              <a:rPr lang="nl-NL" sz="2000" dirty="0" err="1" smtClean="0"/>
              <a:t>Voedselzoekgedrag</a:t>
            </a:r>
            <a:endParaRPr lang="nl-NL" sz="2000" dirty="0" smtClean="0"/>
          </a:p>
          <a:p>
            <a:pPr eaLnBrk="1" hangingPunct="1">
              <a:defRPr/>
            </a:pPr>
            <a:r>
              <a:rPr lang="nl-NL" sz="2000" dirty="0" smtClean="0"/>
              <a:t>Dat zijn voorbeelden van gedragssystemen</a:t>
            </a:r>
          </a:p>
          <a:p>
            <a:pPr eaLnBrk="1" hangingPunct="1">
              <a:defRPr/>
            </a:pPr>
            <a:endParaRPr lang="nl-NL" sz="2000" dirty="0" smtClean="0"/>
          </a:p>
          <a:p>
            <a:pPr eaLnBrk="1" hangingPunct="1">
              <a:defRPr/>
            </a:pPr>
            <a:r>
              <a:rPr lang="nl-NL" sz="2000" dirty="0" smtClean="0"/>
              <a:t>Par. 34.2  oorzaken van gedrag</a:t>
            </a:r>
          </a:p>
          <a:p>
            <a:pPr marL="457200" indent="-457200" eaLnBrk="1" hangingPunct="1">
              <a:buFont typeface="Wingdings" pitchFamily="2" charset="2"/>
              <a:buAutoNum type="arabicPeriod"/>
              <a:defRPr/>
            </a:pPr>
            <a:r>
              <a:rPr lang="nl-NL" sz="2000" dirty="0" smtClean="0"/>
              <a:t>Uitwendige prikkels (vanuit de omgeving): zien, horen, ruiken bijv.</a:t>
            </a:r>
          </a:p>
          <a:p>
            <a:pPr marL="457200" indent="-457200" eaLnBrk="1" hangingPunct="1">
              <a:buFont typeface="Wingdings" pitchFamily="2" charset="2"/>
              <a:buAutoNum type="arabicPeriod"/>
              <a:defRPr/>
            </a:pPr>
            <a:r>
              <a:rPr lang="nl-NL" sz="2000" dirty="0" smtClean="0"/>
              <a:t>Inwendige prikkels (vanuit je eigen lichaam): hongergevoel, geslachtshormonen</a:t>
            </a:r>
          </a:p>
          <a:p>
            <a:pPr marL="457200" indent="-457200" eaLnBrk="1" hangingPunct="1">
              <a:buFont typeface="Wingdings" pitchFamily="2" charset="2"/>
              <a:buNone/>
              <a:defRPr/>
            </a:pPr>
            <a:endParaRPr lang="nl-NL" sz="2000" dirty="0" smtClean="0"/>
          </a:p>
          <a:p>
            <a:pPr marL="457200" indent="-457200" eaLnBrk="1" hangingPunct="1">
              <a:buFont typeface="Wingdings" pitchFamily="2" charset="2"/>
              <a:buNone/>
              <a:defRPr/>
            </a:pPr>
            <a:r>
              <a:rPr lang="nl-NL" sz="2000" dirty="0" smtClean="0"/>
              <a:t>Gedrag niet altijd hetzelfde: hangt af van omstandigheden</a:t>
            </a:r>
          </a:p>
          <a:p>
            <a:pPr eaLnBrk="1" hangingPunct="1">
              <a:defRPr/>
            </a:pPr>
            <a:endParaRPr lang="nl-NL"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r>
              <a:rPr lang="en-US" smtClean="0"/>
              <a:t>Gedrag wordt veroorzaakt door</a:t>
            </a:r>
            <a:endParaRPr lang="nl-NL" smtClean="0"/>
          </a:p>
        </p:txBody>
      </p:sp>
      <p:sp>
        <p:nvSpPr>
          <p:cNvPr id="19459" name="Rectangle 3"/>
          <p:cNvSpPr>
            <a:spLocks noGrp="1" noChangeArrowheads="1"/>
          </p:cNvSpPr>
          <p:nvPr>
            <p:ph type="body" idx="1"/>
          </p:nvPr>
        </p:nvSpPr>
        <p:spPr/>
        <p:txBody>
          <a:bodyPr/>
          <a:lstStyle/>
          <a:p>
            <a:pPr eaLnBrk="1" hangingPunct="1">
              <a:lnSpc>
                <a:spcPct val="90000"/>
              </a:lnSpc>
              <a:defRPr/>
            </a:pPr>
            <a:r>
              <a:rPr lang="en-US" smtClean="0"/>
              <a:t>Inwendige factoren:</a:t>
            </a:r>
          </a:p>
          <a:p>
            <a:pPr eaLnBrk="1" hangingPunct="1">
              <a:lnSpc>
                <a:spcPct val="90000"/>
              </a:lnSpc>
              <a:defRPr/>
            </a:pPr>
            <a:r>
              <a:rPr lang="en-US" smtClean="0"/>
              <a:t>Honger, dorst, voortplantingsgedrag</a:t>
            </a:r>
          </a:p>
          <a:p>
            <a:pPr eaLnBrk="1" hangingPunct="1">
              <a:lnSpc>
                <a:spcPct val="90000"/>
              </a:lnSpc>
              <a:defRPr/>
            </a:pPr>
            <a:r>
              <a:rPr lang="en-US" smtClean="0"/>
              <a:t>Motiverende factor(en)</a:t>
            </a:r>
          </a:p>
          <a:p>
            <a:pPr eaLnBrk="1" hangingPunct="1">
              <a:lnSpc>
                <a:spcPct val="90000"/>
              </a:lnSpc>
              <a:defRPr/>
            </a:pPr>
            <a:r>
              <a:rPr lang="en-US" smtClean="0"/>
              <a:t>Beinvloeding door zenuw- + hormoonstelsel</a:t>
            </a:r>
          </a:p>
          <a:p>
            <a:pPr eaLnBrk="1" hangingPunct="1">
              <a:lnSpc>
                <a:spcPct val="90000"/>
              </a:lnSpc>
              <a:defRPr/>
            </a:pPr>
            <a:endParaRPr lang="en-US" smtClean="0"/>
          </a:p>
          <a:p>
            <a:pPr eaLnBrk="1" hangingPunct="1">
              <a:lnSpc>
                <a:spcPct val="90000"/>
              </a:lnSpc>
              <a:defRPr/>
            </a:pPr>
            <a:r>
              <a:rPr lang="en-US" smtClean="0"/>
              <a:t>Uitwendige factoren:</a:t>
            </a:r>
          </a:p>
          <a:p>
            <a:pPr eaLnBrk="1" hangingPunct="1">
              <a:lnSpc>
                <a:spcPct val="90000"/>
              </a:lnSpc>
              <a:defRPr/>
            </a:pPr>
            <a:r>
              <a:rPr lang="en-US" smtClean="0"/>
              <a:t>Prikkels uit de omgeving</a:t>
            </a:r>
          </a:p>
          <a:p>
            <a:pPr eaLnBrk="1" hangingPunct="1">
              <a:lnSpc>
                <a:spcPct val="90000"/>
              </a:lnSpc>
              <a:defRPr/>
            </a:pPr>
            <a:r>
              <a:rPr lang="en-US" smtClean="0"/>
              <a:t>Zien van een roofvogel bijv.</a:t>
            </a:r>
            <a:endParaRPr lang="nl-NL"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457200" y="274638"/>
            <a:ext cx="8229600" cy="633412"/>
          </a:xfrm>
        </p:spPr>
        <p:txBody>
          <a:bodyPr/>
          <a:lstStyle/>
          <a:p>
            <a:pPr eaLnBrk="1" hangingPunct="1">
              <a:defRPr/>
            </a:pPr>
            <a:r>
              <a:rPr lang="en-US" sz="3200" dirty="0" smtClean="0"/>
              <a:t>Par. 34.2.1 </a:t>
            </a:r>
            <a:r>
              <a:rPr lang="en-US" sz="3200" dirty="0" err="1" smtClean="0"/>
              <a:t>Uitwendige</a:t>
            </a:r>
            <a:r>
              <a:rPr lang="en-US" sz="3200" dirty="0" smtClean="0"/>
              <a:t> </a:t>
            </a:r>
            <a:r>
              <a:rPr lang="en-US" sz="3200" dirty="0" err="1" smtClean="0"/>
              <a:t>prikkels</a:t>
            </a:r>
            <a:endParaRPr lang="nl-NL" sz="3200" dirty="0" smtClean="0"/>
          </a:p>
        </p:txBody>
      </p:sp>
      <p:sp>
        <p:nvSpPr>
          <p:cNvPr id="20483" name="Rectangle 3"/>
          <p:cNvSpPr>
            <a:spLocks noGrp="1" noChangeArrowheads="1"/>
          </p:cNvSpPr>
          <p:nvPr>
            <p:ph type="body" idx="1"/>
          </p:nvPr>
        </p:nvSpPr>
        <p:spPr>
          <a:xfrm>
            <a:off x="457200" y="1052513"/>
            <a:ext cx="8229600" cy="5472112"/>
          </a:xfrm>
        </p:spPr>
        <p:txBody>
          <a:bodyPr/>
          <a:lstStyle/>
          <a:p>
            <a:pPr eaLnBrk="1" hangingPunct="1">
              <a:lnSpc>
                <a:spcPct val="90000"/>
              </a:lnSpc>
              <a:defRPr/>
            </a:pPr>
            <a:r>
              <a:rPr lang="en-US" sz="2800" b="1" dirty="0" err="1" smtClean="0"/>
              <a:t>Sleutelprikkel</a:t>
            </a:r>
            <a:r>
              <a:rPr lang="en-US" sz="2400" dirty="0" smtClean="0"/>
              <a:t>:  </a:t>
            </a:r>
            <a:r>
              <a:rPr lang="en-US" sz="2400" dirty="0" err="1" smtClean="0"/>
              <a:t>Doorslaggevende</a:t>
            </a:r>
            <a:r>
              <a:rPr lang="en-US" sz="2400" dirty="0" smtClean="0"/>
              <a:t> </a:t>
            </a:r>
            <a:r>
              <a:rPr lang="en-US" sz="2400" dirty="0" err="1" smtClean="0"/>
              <a:t>rol</a:t>
            </a:r>
            <a:r>
              <a:rPr lang="en-US" sz="2400" dirty="0" smtClean="0"/>
              <a:t>  </a:t>
            </a:r>
            <a:r>
              <a:rPr lang="en-US" sz="2400" dirty="0" err="1" smtClean="0"/>
              <a:t>oftewel</a:t>
            </a:r>
            <a:r>
              <a:rPr lang="en-US" sz="2400" dirty="0" smtClean="0"/>
              <a:t>  het </a:t>
            </a:r>
            <a:r>
              <a:rPr lang="en-US" sz="2400" dirty="0" err="1" smtClean="0"/>
              <a:t>meest</a:t>
            </a:r>
            <a:r>
              <a:rPr lang="en-US" sz="2400" dirty="0" smtClean="0"/>
              <a:t> </a:t>
            </a:r>
            <a:r>
              <a:rPr lang="en-US" sz="2400" dirty="0" err="1" smtClean="0"/>
              <a:t>effectief</a:t>
            </a:r>
            <a:r>
              <a:rPr lang="en-US" sz="2400" dirty="0" smtClean="0"/>
              <a:t> </a:t>
            </a:r>
            <a:r>
              <a:rPr lang="en-US" sz="2400" dirty="0" err="1" smtClean="0"/>
              <a:t>voor</a:t>
            </a:r>
            <a:r>
              <a:rPr lang="en-US" sz="2400" dirty="0" smtClean="0"/>
              <a:t> </a:t>
            </a:r>
            <a:r>
              <a:rPr lang="en-US" sz="2400" dirty="0" err="1" smtClean="0"/>
              <a:t>veroorzaken</a:t>
            </a:r>
            <a:r>
              <a:rPr lang="en-US" sz="2400" dirty="0" smtClean="0"/>
              <a:t> </a:t>
            </a:r>
            <a:r>
              <a:rPr lang="en-US" sz="2400" dirty="0" err="1" smtClean="0"/>
              <a:t>bepaalde</a:t>
            </a:r>
            <a:r>
              <a:rPr lang="en-US" sz="2400" dirty="0" smtClean="0"/>
              <a:t> </a:t>
            </a:r>
            <a:r>
              <a:rPr lang="en-US" sz="2400" dirty="0" err="1" smtClean="0"/>
              <a:t>gedragsketens</a:t>
            </a:r>
            <a:endParaRPr lang="en-US" sz="2400" dirty="0" smtClean="0"/>
          </a:p>
          <a:p>
            <a:pPr eaLnBrk="1" hangingPunct="1">
              <a:lnSpc>
                <a:spcPct val="90000"/>
              </a:lnSpc>
              <a:defRPr/>
            </a:pPr>
            <a:r>
              <a:rPr lang="en-US" sz="2400" dirty="0" err="1" smtClean="0"/>
              <a:t>Bijv</a:t>
            </a:r>
            <a:r>
              <a:rPr lang="en-US" sz="2400" dirty="0" smtClean="0"/>
              <a:t>. </a:t>
            </a:r>
            <a:r>
              <a:rPr lang="en-US" sz="2400" dirty="0" err="1" smtClean="0"/>
              <a:t>Meeuwenjong</a:t>
            </a:r>
            <a:r>
              <a:rPr lang="en-US" sz="2400" dirty="0" smtClean="0"/>
              <a:t> </a:t>
            </a:r>
            <a:r>
              <a:rPr lang="en-US" sz="2400" dirty="0" err="1" smtClean="0"/>
              <a:t>pikt</a:t>
            </a:r>
            <a:r>
              <a:rPr lang="en-US" sz="2400" dirty="0" smtClean="0"/>
              <a:t> </a:t>
            </a:r>
            <a:r>
              <a:rPr lang="en-US" sz="2400" dirty="0" err="1" smtClean="0"/>
              <a:t>naar</a:t>
            </a:r>
            <a:r>
              <a:rPr lang="en-US" sz="2400" dirty="0" smtClean="0"/>
              <a:t> rode </a:t>
            </a:r>
            <a:r>
              <a:rPr lang="en-US" sz="2400" dirty="0" err="1" smtClean="0"/>
              <a:t>vlek</a:t>
            </a:r>
            <a:r>
              <a:rPr lang="en-US" sz="2400" dirty="0" smtClean="0"/>
              <a:t> op </a:t>
            </a:r>
            <a:r>
              <a:rPr lang="en-US" sz="2400" dirty="0" err="1" smtClean="0"/>
              <a:t>snavel</a:t>
            </a:r>
            <a:r>
              <a:rPr lang="en-US" sz="2400" dirty="0" smtClean="0"/>
              <a:t> </a:t>
            </a:r>
            <a:r>
              <a:rPr lang="en-US" sz="2400" dirty="0" err="1" smtClean="0"/>
              <a:t>moeder</a:t>
            </a:r>
            <a:endParaRPr lang="en-US" sz="2400" dirty="0" smtClean="0"/>
          </a:p>
          <a:p>
            <a:pPr eaLnBrk="1" hangingPunct="1">
              <a:lnSpc>
                <a:spcPct val="90000"/>
              </a:lnSpc>
              <a:buFont typeface="Wingdings" pitchFamily="2" charset="2"/>
              <a:buNone/>
              <a:defRPr/>
            </a:pPr>
            <a:r>
              <a:rPr lang="en-US" sz="2400" dirty="0" smtClean="0"/>
              <a:t>	</a:t>
            </a:r>
            <a:r>
              <a:rPr lang="en-US" sz="2400" dirty="0" err="1" smtClean="0"/>
              <a:t>Gevolg</a:t>
            </a:r>
            <a:r>
              <a:rPr lang="en-US" sz="2400" dirty="0" smtClean="0"/>
              <a:t>: </a:t>
            </a:r>
            <a:r>
              <a:rPr lang="en-US" sz="2400" dirty="0" err="1" smtClean="0"/>
              <a:t>moeder</a:t>
            </a:r>
            <a:r>
              <a:rPr lang="en-US" sz="2400" dirty="0" smtClean="0"/>
              <a:t> </a:t>
            </a:r>
            <a:r>
              <a:rPr lang="en-US" sz="2400" dirty="0" err="1" smtClean="0"/>
              <a:t>braakt</a:t>
            </a:r>
            <a:r>
              <a:rPr lang="en-US" sz="2400" dirty="0" smtClean="0"/>
              <a:t> </a:t>
            </a:r>
            <a:r>
              <a:rPr lang="en-US" sz="2400" dirty="0" err="1" smtClean="0"/>
              <a:t>voedsel</a:t>
            </a:r>
            <a:r>
              <a:rPr lang="en-US" sz="2400" dirty="0" smtClean="0"/>
              <a:t> op</a:t>
            </a:r>
          </a:p>
          <a:p>
            <a:pPr eaLnBrk="1" hangingPunct="1">
              <a:lnSpc>
                <a:spcPct val="90000"/>
              </a:lnSpc>
              <a:defRPr/>
            </a:pPr>
            <a:r>
              <a:rPr lang="en-US" sz="2400" dirty="0" smtClean="0"/>
              <a:t>Rode </a:t>
            </a:r>
            <a:r>
              <a:rPr lang="en-US" sz="2400" dirty="0" err="1" smtClean="0"/>
              <a:t>vlek</a:t>
            </a:r>
            <a:r>
              <a:rPr lang="en-US" sz="2400" dirty="0" smtClean="0"/>
              <a:t> is </a:t>
            </a:r>
            <a:r>
              <a:rPr lang="en-US" sz="2400" dirty="0" err="1" smtClean="0"/>
              <a:t>dus</a:t>
            </a:r>
            <a:r>
              <a:rPr lang="en-US" sz="2400" dirty="0" smtClean="0"/>
              <a:t> de </a:t>
            </a:r>
            <a:r>
              <a:rPr lang="en-US" sz="2400" dirty="0" err="1" smtClean="0"/>
              <a:t>sleutelprikkel</a:t>
            </a:r>
            <a:endParaRPr lang="en-US" sz="2400" dirty="0" smtClean="0"/>
          </a:p>
          <a:p>
            <a:pPr eaLnBrk="1" hangingPunct="1">
              <a:lnSpc>
                <a:spcPct val="90000"/>
              </a:lnSpc>
              <a:defRPr/>
            </a:pPr>
            <a:r>
              <a:rPr lang="en-US" sz="2400" dirty="0" err="1" smtClean="0"/>
              <a:t>Proef</a:t>
            </a:r>
            <a:r>
              <a:rPr lang="en-US" sz="2400" dirty="0" smtClean="0"/>
              <a:t>: </a:t>
            </a:r>
            <a:r>
              <a:rPr lang="en-US" sz="2400" dirty="0" err="1" smtClean="0"/>
              <a:t>volledig</a:t>
            </a:r>
            <a:r>
              <a:rPr lang="en-US" sz="2400" dirty="0" smtClean="0"/>
              <a:t> rode </a:t>
            </a:r>
            <a:r>
              <a:rPr lang="en-US" sz="2400" dirty="0" err="1" smtClean="0"/>
              <a:t>snavel</a:t>
            </a:r>
            <a:r>
              <a:rPr lang="en-US" sz="2400" dirty="0" smtClean="0"/>
              <a:t> </a:t>
            </a:r>
            <a:r>
              <a:rPr lang="en-US" sz="2400" dirty="0" err="1" smtClean="0"/>
              <a:t>geeft</a:t>
            </a:r>
            <a:r>
              <a:rPr lang="en-US" sz="2400" dirty="0" smtClean="0"/>
              <a:t> </a:t>
            </a:r>
            <a:r>
              <a:rPr lang="en-US" sz="2400" dirty="0" err="1" smtClean="0"/>
              <a:t>sterker</a:t>
            </a:r>
            <a:r>
              <a:rPr lang="en-US" sz="2400" dirty="0" smtClean="0"/>
              <a:t> </a:t>
            </a:r>
            <a:r>
              <a:rPr lang="en-US" sz="2400" dirty="0" err="1" smtClean="0"/>
              <a:t>pikgedrag</a:t>
            </a:r>
            <a:r>
              <a:rPr lang="en-US" sz="2400" dirty="0" smtClean="0"/>
              <a:t> </a:t>
            </a:r>
            <a:r>
              <a:rPr lang="en-US" sz="2400" dirty="0" err="1" smtClean="0"/>
              <a:t>naar</a:t>
            </a:r>
            <a:r>
              <a:rPr lang="en-US" sz="2400" dirty="0" smtClean="0"/>
              <a:t> </a:t>
            </a:r>
            <a:r>
              <a:rPr lang="en-US" sz="2400" dirty="0" err="1" smtClean="0"/>
              <a:t>snavel</a:t>
            </a:r>
            <a:r>
              <a:rPr lang="en-US" sz="2400" dirty="0" smtClean="0"/>
              <a:t> </a:t>
            </a:r>
            <a:r>
              <a:rPr lang="en-US" sz="2400" dirty="0" err="1" smtClean="0"/>
              <a:t>moeder</a:t>
            </a:r>
            <a:r>
              <a:rPr lang="en-US" sz="2400" dirty="0" smtClean="0"/>
              <a:t> = </a:t>
            </a:r>
            <a:r>
              <a:rPr lang="en-US" sz="2400" dirty="0" err="1" smtClean="0"/>
              <a:t>supranormale</a:t>
            </a:r>
            <a:r>
              <a:rPr lang="en-US" sz="2400" dirty="0" smtClean="0"/>
              <a:t> </a:t>
            </a:r>
            <a:r>
              <a:rPr lang="en-US" sz="2400" dirty="0" err="1" smtClean="0"/>
              <a:t>prikkel</a:t>
            </a:r>
            <a:endParaRPr lang="en-US" sz="2400" dirty="0" smtClean="0"/>
          </a:p>
          <a:p>
            <a:pPr eaLnBrk="1" hangingPunct="1">
              <a:lnSpc>
                <a:spcPct val="90000"/>
              </a:lnSpc>
              <a:defRPr/>
            </a:pPr>
            <a:r>
              <a:rPr lang="en-US" sz="2400" dirty="0" err="1" smtClean="0"/>
              <a:t>Reclame</a:t>
            </a:r>
            <a:r>
              <a:rPr lang="en-US" sz="2400" dirty="0" smtClean="0"/>
              <a:t> </a:t>
            </a:r>
            <a:r>
              <a:rPr lang="en-US" sz="2400" dirty="0" err="1" smtClean="0"/>
              <a:t>maakt</a:t>
            </a:r>
            <a:r>
              <a:rPr lang="en-US" sz="2400" dirty="0" smtClean="0"/>
              <a:t> </a:t>
            </a:r>
            <a:r>
              <a:rPr lang="en-US" sz="2400" dirty="0" err="1" smtClean="0"/>
              <a:t>daar</a:t>
            </a:r>
            <a:r>
              <a:rPr lang="en-US" sz="2400" dirty="0" smtClean="0"/>
              <a:t> </a:t>
            </a:r>
            <a:r>
              <a:rPr lang="en-US" sz="2400" dirty="0" err="1" smtClean="0"/>
              <a:t>gebruik</a:t>
            </a:r>
            <a:r>
              <a:rPr lang="en-US" sz="2400" dirty="0" smtClean="0"/>
              <a:t> van</a:t>
            </a:r>
          </a:p>
          <a:p>
            <a:pPr eaLnBrk="1" hangingPunct="1">
              <a:lnSpc>
                <a:spcPct val="90000"/>
              </a:lnSpc>
              <a:buFont typeface="Wingdings" pitchFamily="2" charset="2"/>
              <a:buNone/>
              <a:defRPr/>
            </a:pPr>
            <a:endParaRPr lang="en-US" sz="2400" dirty="0" smtClean="0"/>
          </a:p>
          <a:p>
            <a:pPr eaLnBrk="1" hangingPunct="1">
              <a:lnSpc>
                <a:spcPct val="90000"/>
              </a:lnSpc>
              <a:defRPr/>
            </a:pPr>
            <a:r>
              <a:rPr lang="en-US" sz="2400" dirty="0" err="1" smtClean="0"/>
              <a:t>Stekelbaarsje</a:t>
            </a:r>
            <a:r>
              <a:rPr lang="en-US" sz="2400" dirty="0" smtClean="0"/>
              <a:t> </a:t>
            </a:r>
            <a:r>
              <a:rPr lang="en-US" sz="2400" dirty="0" err="1" smtClean="0"/>
              <a:t>mannetje</a:t>
            </a:r>
            <a:r>
              <a:rPr lang="en-US" sz="2400" dirty="0" smtClean="0"/>
              <a:t> </a:t>
            </a:r>
            <a:r>
              <a:rPr lang="en-US" sz="2400" dirty="0" err="1" smtClean="0"/>
              <a:t>reageert</a:t>
            </a:r>
            <a:r>
              <a:rPr lang="en-US" sz="2400" dirty="0" smtClean="0"/>
              <a:t> </a:t>
            </a:r>
            <a:r>
              <a:rPr lang="en-US" sz="2400" dirty="0" err="1" smtClean="0"/>
              <a:t>niet</a:t>
            </a:r>
            <a:r>
              <a:rPr lang="en-US" sz="2400" dirty="0" smtClean="0"/>
              <a:t> op </a:t>
            </a:r>
            <a:r>
              <a:rPr lang="en-US" sz="2400" dirty="0" err="1" smtClean="0"/>
              <a:t>ander</a:t>
            </a:r>
            <a:r>
              <a:rPr lang="en-US" sz="2400" dirty="0" smtClean="0"/>
              <a:t> </a:t>
            </a:r>
            <a:r>
              <a:rPr lang="en-US" sz="2400" dirty="0" err="1" smtClean="0"/>
              <a:t>mannetje</a:t>
            </a:r>
            <a:r>
              <a:rPr lang="en-US" sz="2400" dirty="0" smtClean="0"/>
              <a:t> </a:t>
            </a:r>
            <a:r>
              <a:rPr lang="en-US" sz="2400" dirty="0" err="1" smtClean="0"/>
              <a:t>maar</a:t>
            </a:r>
            <a:r>
              <a:rPr lang="en-US" sz="2400" dirty="0" smtClean="0"/>
              <a:t> op de rode </a:t>
            </a:r>
            <a:r>
              <a:rPr lang="en-US" sz="2400" dirty="0" err="1" smtClean="0"/>
              <a:t>buik</a:t>
            </a:r>
            <a:r>
              <a:rPr lang="en-US" sz="2400" dirty="0" smtClean="0"/>
              <a:t> van </a:t>
            </a:r>
            <a:r>
              <a:rPr lang="en-US" sz="2400" dirty="0" err="1" smtClean="0"/>
              <a:t>dat</a:t>
            </a:r>
            <a:r>
              <a:rPr lang="en-US" sz="2400" dirty="0" smtClean="0"/>
              <a:t> </a:t>
            </a:r>
            <a:r>
              <a:rPr lang="en-US" sz="2400" dirty="0" err="1" smtClean="0"/>
              <a:t>mannetje</a:t>
            </a:r>
            <a:endParaRPr lang="en-US" sz="2400" dirty="0" smtClean="0"/>
          </a:p>
          <a:p>
            <a:pPr eaLnBrk="1" hangingPunct="1">
              <a:lnSpc>
                <a:spcPct val="90000"/>
              </a:lnSpc>
              <a:defRPr/>
            </a:pPr>
            <a:endParaRPr lang="en-US" sz="2400" dirty="0" smtClean="0"/>
          </a:p>
          <a:p>
            <a:pPr eaLnBrk="1" hangingPunct="1">
              <a:lnSpc>
                <a:spcPct val="90000"/>
              </a:lnSpc>
              <a:defRPr/>
            </a:pPr>
            <a:r>
              <a:rPr lang="en-US" sz="2400" dirty="0" smtClean="0"/>
              <a:t>SLEUTELPRIKKELS</a:t>
            </a:r>
          </a:p>
          <a:p>
            <a:pPr eaLnBrk="1" hangingPunct="1">
              <a:lnSpc>
                <a:spcPct val="90000"/>
              </a:lnSpc>
              <a:defRPr/>
            </a:pPr>
            <a:endParaRPr lang="en-US" sz="2400" dirty="0" smtClean="0"/>
          </a:p>
          <a:p>
            <a:pPr eaLnBrk="1" hangingPunct="1">
              <a:lnSpc>
                <a:spcPct val="90000"/>
              </a:lnSpc>
              <a:defRPr/>
            </a:pPr>
            <a:endParaRPr lang="en-US" sz="2400" dirty="0" smtClean="0"/>
          </a:p>
          <a:p>
            <a:pPr eaLnBrk="1" hangingPunct="1">
              <a:lnSpc>
                <a:spcPct val="90000"/>
              </a:lnSpc>
              <a:defRPr/>
            </a:pPr>
            <a:endParaRPr lang="nl-NL"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defRPr/>
            </a:pPr>
            <a:r>
              <a:rPr lang="en-US" smtClean="0"/>
              <a:t>Sleutelprikkels</a:t>
            </a:r>
            <a:endParaRPr lang="nl-NL" smtClean="0"/>
          </a:p>
        </p:txBody>
      </p:sp>
      <p:sp>
        <p:nvSpPr>
          <p:cNvPr id="27651" name="Rectangle 3"/>
          <p:cNvSpPr>
            <a:spLocks noGrp="1" noChangeArrowheads="1"/>
          </p:cNvSpPr>
          <p:nvPr>
            <p:ph type="body" idx="1"/>
          </p:nvPr>
        </p:nvSpPr>
        <p:spPr>
          <a:xfrm>
            <a:off x="457200" y="1268760"/>
            <a:ext cx="8229600" cy="5328592"/>
          </a:xfrm>
        </p:spPr>
        <p:txBody>
          <a:bodyPr/>
          <a:lstStyle/>
          <a:p>
            <a:pPr eaLnBrk="1" hangingPunct="1">
              <a:defRPr/>
            </a:pPr>
            <a:r>
              <a:rPr lang="en-US" sz="2800" dirty="0" smtClean="0"/>
              <a:t>Hoe Tinbergen </a:t>
            </a:r>
            <a:r>
              <a:rPr lang="en-US" b="1" dirty="0" err="1" smtClean="0"/>
              <a:t>sleutel</a:t>
            </a:r>
            <a:r>
              <a:rPr lang="en-US" b="1" dirty="0" smtClean="0"/>
              <a:t>- en </a:t>
            </a:r>
            <a:r>
              <a:rPr lang="en-US" b="1" dirty="0" err="1" smtClean="0"/>
              <a:t>supranormale</a:t>
            </a:r>
            <a:r>
              <a:rPr lang="en-US" b="1" dirty="0" smtClean="0"/>
              <a:t> </a:t>
            </a:r>
            <a:r>
              <a:rPr lang="en-US" b="1" dirty="0" err="1" smtClean="0"/>
              <a:t>prikkels</a:t>
            </a:r>
            <a:r>
              <a:rPr lang="en-US" b="1" dirty="0" smtClean="0"/>
              <a:t> </a:t>
            </a:r>
            <a:r>
              <a:rPr lang="en-US" sz="2800" dirty="0" err="1" smtClean="0"/>
              <a:t>heeft</a:t>
            </a:r>
            <a:r>
              <a:rPr lang="en-US" sz="2800" dirty="0" smtClean="0"/>
              <a:t> </a:t>
            </a:r>
            <a:r>
              <a:rPr lang="en-US" sz="2800" dirty="0" err="1" smtClean="0"/>
              <a:t>onderzocht</a:t>
            </a:r>
            <a:endParaRPr lang="nl-NL" sz="2800" dirty="0" smtClean="0">
              <a:hlinkClick r:id="rId3"/>
            </a:endParaRPr>
          </a:p>
          <a:p>
            <a:pPr eaLnBrk="1" hangingPunct="1">
              <a:defRPr/>
            </a:pPr>
            <a:r>
              <a:rPr lang="nl-NL" sz="2800" dirty="0" smtClean="0">
                <a:hlinkClick r:id="rId3"/>
              </a:rPr>
              <a:t>https://www.youtube.com/watch?feature=player_embedded&amp;v=Th1SVdrubsY</a:t>
            </a:r>
            <a:r>
              <a:rPr lang="nl-NL" sz="2800" dirty="0" smtClean="0"/>
              <a:t>     </a:t>
            </a:r>
            <a:r>
              <a:rPr lang="en-US" sz="2800" dirty="0" smtClean="0"/>
              <a:t>4 min. 19 </a:t>
            </a:r>
          </a:p>
          <a:p>
            <a:pPr eaLnBrk="1" hangingPunct="1">
              <a:buNone/>
              <a:defRPr/>
            </a:pPr>
            <a:endParaRPr lang="en-US" sz="2800" dirty="0" smtClean="0"/>
          </a:p>
          <a:p>
            <a:pPr eaLnBrk="1" hangingPunct="1">
              <a:defRPr/>
            </a:pPr>
            <a:r>
              <a:rPr lang="en-US" sz="2800" dirty="0" err="1" smtClean="0"/>
              <a:t>Signalen</a:t>
            </a:r>
            <a:r>
              <a:rPr lang="en-US" sz="2800" dirty="0" smtClean="0"/>
              <a:t> en </a:t>
            </a:r>
            <a:r>
              <a:rPr lang="en-US" sz="2800" dirty="0" err="1" smtClean="0"/>
              <a:t>sleutelprikkels</a:t>
            </a:r>
            <a:r>
              <a:rPr lang="en-US" sz="2800" dirty="0" smtClean="0"/>
              <a:t>:  </a:t>
            </a:r>
            <a:r>
              <a:rPr lang="en-US" sz="2800" dirty="0" err="1" smtClean="0"/>
              <a:t>Gedrag</a:t>
            </a:r>
            <a:r>
              <a:rPr lang="en-US" sz="2800" dirty="0" smtClean="0"/>
              <a:t> en </a:t>
            </a:r>
            <a:r>
              <a:rPr lang="en-US" sz="2800" dirty="0" err="1" smtClean="0"/>
              <a:t>Wetenschap</a:t>
            </a:r>
            <a:endParaRPr lang="en-US" sz="2800" dirty="0" smtClean="0"/>
          </a:p>
          <a:p>
            <a:pPr eaLnBrk="1" hangingPunct="1">
              <a:buNone/>
              <a:defRPr/>
            </a:pPr>
            <a:r>
              <a:rPr lang="en-US" sz="2800" dirty="0" smtClean="0">
                <a:hlinkClick r:id="rId4"/>
              </a:rPr>
              <a:t>https://www.youtube.com/watch?v=4pQVNHN86Oo</a:t>
            </a:r>
            <a:endParaRPr lang="en-US" sz="2800" dirty="0" smtClean="0"/>
          </a:p>
          <a:p>
            <a:pPr eaLnBrk="1" hangingPunct="1">
              <a:buNone/>
              <a:defRPr/>
            </a:pPr>
            <a:r>
              <a:rPr lang="en-US" sz="2800" dirty="0" smtClean="0"/>
              <a:t>6 min. 18</a:t>
            </a:r>
            <a:endParaRPr lang="nl-NL" sz="2800" dirty="0" smtClean="0"/>
          </a:p>
        </p:txBody>
      </p:sp>
      <p:pic>
        <p:nvPicPr>
          <p:cNvPr id="10" name="Picture 7" descr="stekelbaarsje"/>
          <p:cNvPicPr>
            <a:picLocks noChangeAspect="1" noChangeArrowheads="1"/>
          </p:cNvPicPr>
          <p:nvPr/>
        </p:nvPicPr>
        <p:blipFill>
          <a:blip r:embed="rId5" cstate="print"/>
          <a:srcRect/>
          <a:stretch>
            <a:fillRect/>
          </a:stretch>
        </p:blipFill>
        <p:spPr bwMode="auto">
          <a:xfrm>
            <a:off x="3995936" y="4869160"/>
            <a:ext cx="3384376" cy="17281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r>
              <a:rPr lang="en-US" smtClean="0"/>
              <a:t>Supranormale prikkels</a:t>
            </a:r>
            <a:endParaRPr lang="nl-NL" smtClean="0"/>
          </a:p>
        </p:txBody>
      </p:sp>
      <p:sp>
        <p:nvSpPr>
          <p:cNvPr id="28675" name="Rectangle 3"/>
          <p:cNvSpPr>
            <a:spLocks noGrp="1" noChangeArrowheads="1"/>
          </p:cNvSpPr>
          <p:nvPr>
            <p:ph type="body" idx="1"/>
          </p:nvPr>
        </p:nvSpPr>
        <p:spPr>
          <a:xfrm>
            <a:off x="457200" y="1600200"/>
            <a:ext cx="8229600" cy="4925144"/>
          </a:xfrm>
        </p:spPr>
        <p:txBody>
          <a:bodyPr/>
          <a:lstStyle/>
          <a:p>
            <a:pPr eaLnBrk="1" hangingPunct="1">
              <a:defRPr/>
            </a:pPr>
            <a:endParaRPr lang="nl-NL" dirty="0" smtClean="0"/>
          </a:p>
        </p:txBody>
      </p:sp>
      <p:pic>
        <p:nvPicPr>
          <p:cNvPr id="11268" name="Picture 5" descr="00eirollen">
            <a:hlinkClick r:id="rId3"/>
          </p:cNvPr>
          <p:cNvPicPr>
            <a:picLocks noChangeAspect="1" noChangeArrowheads="1"/>
          </p:cNvPicPr>
          <p:nvPr/>
        </p:nvPicPr>
        <p:blipFill>
          <a:blip r:embed="rId4" cstate="print"/>
          <a:srcRect/>
          <a:stretch>
            <a:fillRect/>
          </a:stretch>
        </p:blipFill>
        <p:spPr bwMode="auto">
          <a:xfrm>
            <a:off x="539551" y="1196752"/>
            <a:ext cx="2748714" cy="2304256"/>
          </a:xfrm>
          <a:prstGeom prst="rect">
            <a:avLst/>
          </a:prstGeom>
          <a:noFill/>
          <a:ln w="9525">
            <a:noFill/>
            <a:miter lim="800000"/>
            <a:headEnd/>
            <a:tailEnd/>
          </a:ln>
        </p:spPr>
      </p:pic>
      <p:pic>
        <p:nvPicPr>
          <p:cNvPr id="11269" name="Picture 9" descr="pauw">
            <a:hlinkClick r:id="rId5"/>
          </p:cNvPr>
          <p:cNvPicPr>
            <a:picLocks noChangeAspect="1" noChangeArrowheads="1"/>
          </p:cNvPicPr>
          <p:nvPr/>
        </p:nvPicPr>
        <p:blipFill>
          <a:blip r:embed="rId6" cstate="print"/>
          <a:srcRect/>
          <a:stretch>
            <a:fillRect/>
          </a:stretch>
        </p:blipFill>
        <p:spPr bwMode="auto">
          <a:xfrm>
            <a:off x="5148064" y="1234399"/>
            <a:ext cx="3312145" cy="2267651"/>
          </a:xfrm>
          <a:prstGeom prst="rect">
            <a:avLst/>
          </a:prstGeom>
          <a:noFill/>
          <a:ln w="9525">
            <a:noFill/>
            <a:miter lim="800000"/>
            <a:headEnd/>
            <a:tailEnd/>
          </a:ln>
        </p:spPr>
      </p:pic>
      <p:pic>
        <p:nvPicPr>
          <p:cNvPr id="7" name="Afbeelding 6" descr="supranormale prikkel koekoek.jpg"/>
          <p:cNvPicPr>
            <a:picLocks noChangeAspect="1"/>
          </p:cNvPicPr>
          <p:nvPr/>
        </p:nvPicPr>
        <p:blipFill>
          <a:blip r:embed="rId7" cstate="print"/>
          <a:stretch>
            <a:fillRect/>
          </a:stretch>
        </p:blipFill>
        <p:spPr>
          <a:xfrm>
            <a:off x="611560" y="3645024"/>
            <a:ext cx="3181350" cy="2781300"/>
          </a:xfrm>
          <a:prstGeom prst="rect">
            <a:avLst/>
          </a:prstGeom>
        </p:spPr>
      </p:pic>
      <p:pic>
        <p:nvPicPr>
          <p:cNvPr id="8" name="Afbeelding 7" descr="supranormale prikkel 3.jpg"/>
          <p:cNvPicPr>
            <a:picLocks noChangeAspect="1"/>
          </p:cNvPicPr>
          <p:nvPr/>
        </p:nvPicPr>
        <p:blipFill>
          <a:blip r:embed="rId8" cstate="print"/>
          <a:stretch>
            <a:fillRect/>
          </a:stretch>
        </p:blipFill>
        <p:spPr>
          <a:xfrm>
            <a:off x="5004048" y="3600844"/>
            <a:ext cx="3614911" cy="2894809"/>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514</Words>
  <Application>Microsoft Office PowerPoint</Application>
  <PresentationFormat>Diavoorstelling (4:3)</PresentationFormat>
  <Paragraphs>131</Paragraphs>
  <Slides>16</Slides>
  <Notes>9</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Office-thema</vt:lpstr>
      <vt:lpstr>THEMA GEDRAG  Par. 34.1 Ethologisch onderzoek = gedragsonderzoek</vt:lpstr>
      <vt:lpstr>Par. 34.1.1 GEDRAGSELEMENTEN</vt:lpstr>
      <vt:lpstr>Par. 34.1.1  Gedragselementen</vt:lpstr>
      <vt:lpstr>Par. 34.1.2 Hoe zit gedrag in elkaar</vt:lpstr>
      <vt:lpstr>Vervolg Par. 34.1.2</vt:lpstr>
      <vt:lpstr>Gedrag wordt veroorzaakt door</vt:lpstr>
      <vt:lpstr>Par. 34.2.1 Uitwendige prikkels</vt:lpstr>
      <vt:lpstr>Sleutelprikkels</vt:lpstr>
      <vt:lpstr>Supranormale prikkels</vt:lpstr>
      <vt:lpstr>Par. 34.2.3 Inwendige prikkels</vt:lpstr>
      <vt:lpstr>Balts van het stekelbaarsje https://www.youtube.com/watch?v=-A2vus56Khg  1 min. 12 </vt:lpstr>
      <vt:lpstr>Par. 34.3  Functie van gedrag</vt:lpstr>
      <vt:lpstr>Hoe wordt gedrag bepaald?</vt:lpstr>
      <vt:lpstr>Par. 34.3.1 Overleven</vt:lpstr>
      <vt:lpstr>34.3.2. Territoriumgedrag</vt:lpstr>
      <vt:lpstr>34.4. Voortplantingsgedrag</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34.1.1 GEDRAGSELEMENTEN</dc:title>
  <dc:creator>biobertus</dc:creator>
  <cp:lastModifiedBy>biobertus</cp:lastModifiedBy>
  <cp:revision>3</cp:revision>
  <dcterms:created xsi:type="dcterms:W3CDTF">2014-12-03T19:16:48Z</dcterms:created>
  <dcterms:modified xsi:type="dcterms:W3CDTF">2014-12-13T13:48:25Z</dcterms:modified>
</cp:coreProperties>
</file>